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media/image13.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7" r:id="rId3"/>
    <p:sldId id="258" r:id="rId4"/>
    <p:sldId id="259" r:id="rId5"/>
    <p:sldId id="260" r:id="rId6"/>
    <p:sldId id="261" r:id="rId7"/>
    <p:sldId id="262" r:id="rId8"/>
    <p:sldId id="263" r:id="rId9"/>
    <p:sldId id="267" r:id="rId10"/>
    <p:sldId id="265" r:id="rId11"/>
    <p:sldId id="264" r:id="rId12"/>
    <p:sldId id="266" r:id="rId13"/>
    <p:sldId id="268" r:id="rId15"/>
    <p:sldId id="269" r:id="rId16"/>
    <p:sldId id="270" r:id="rId17"/>
    <p:sldId id="271" r:id="rId18"/>
    <p:sldId id="272" r:id="rId19"/>
    <p:sldId id="273" r:id="rId20"/>
    <p:sldId id="274" r:id="rId21"/>
    <p:sldId id="275" r:id="rId22"/>
    <p:sldId id="276" r:id="rId23"/>
    <p:sldId id="277" r:id="rId24"/>
    <p:sldId id="279" r:id="rId25"/>
    <p:sldId id="278" r:id="rId26"/>
    <p:sldId id="280" r:id="rId27"/>
    <p:sldId id="283" r:id="rId28"/>
    <p:sldId id="284" r:id="rId29"/>
    <p:sldId id="28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50"/>
  </p:normalViewPr>
  <p:slideViewPr>
    <p:cSldViewPr snapToGrid="0">
      <p:cViewPr varScale="1">
        <p:scale>
          <a:sx n="69" d="100"/>
          <a:sy n="69" d="100"/>
        </p:scale>
        <p:origin x="5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465B88D-0356-BE40-B077-A13C88EF35BA}"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GB"/>
        </a:p>
      </dgm:t>
    </dgm:pt>
    <dgm:pt modelId="{2901FCE4-FFC1-5844-AAC9-0986A8B5D80D}">
      <dgm:prSet phldrT="[Text]"/>
      <dgm:spPr/>
      <dgm:t>
        <a:bodyPr/>
        <a:lstStyle/>
        <a:p>
          <a:r>
            <a:rPr lang="en-GB" dirty="0"/>
            <a:t>Supervised Learning</a:t>
          </a:r>
        </a:p>
      </dgm:t>
    </dgm:pt>
    <dgm:pt modelId="{85DE492E-1F39-BA48-9215-FD3500F36387}" cxnId="{1C95021D-0E03-C74A-9132-F07C3D5DC6DB}" type="parTrans">
      <dgm:prSet/>
      <dgm:spPr/>
      <dgm:t>
        <a:bodyPr/>
        <a:lstStyle/>
        <a:p>
          <a:endParaRPr lang="en-GB"/>
        </a:p>
      </dgm:t>
    </dgm:pt>
    <dgm:pt modelId="{FFD89A13-125E-E84B-9765-9A0EF5A0FE78}" cxnId="{1C95021D-0E03-C74A-9132-F07C3D5DC6DB}" type="sibTrans">
      <dgm:prSet/>
      <dgm:spPr/>
      <dgm:t>
        <a:bodyPr/>
        <a:lstStyle/>
        <a:p>
          <a:endParaRPr lang="en-GB"/>
        </a:p>
      </dgm:t>
    </dgm:pt>
    <dgm:pt modelId="{A9F224AE-0784-B343-A4E3-09B480C108FD}">
      <dgm:prSet phldrT="[Text]" custT="1"/>
      <dgm:spPr/>
      <dgm:t>
        <a:bodyPr/>
        <a:lstStyle/>
        <a:p>
          <a:r>
            <a:rPr lang="en-GB" sz="2000" dirty="0"/>
            <a:t>Labelled Data</a:t>
          </a:r>
        </a:p>
      </dgm:t>
    </dgm:pt>
    <dgm:pt modelId="{0021CF45-58BE-5747-B56B-7B8E06C2EE7D}" cxnId="{604999C1-DA5E-CC41-B282-3F94D0B66EC5}" type="parTrans">
      <dgm:prSet/>
      <dgm:spPr/>
      <dgm:t>
        <a:bodyPr/>
        <a:lstStyle/>
        <a:p>
          <a:endParaRPr lang="en-GB"/>
        </a:p>
      </dgm:t>
    </dgm:pt>
    <dgm:pt modelId="{890795CA-4934-1949-922F-48C0B1BC1984}" cxnId="{604999C1-DA5E-CC41-B282-3F94D0B66EC5}" type="sibTrans">
      <dgm:prSet/>
      <dgm:spPr/>
      <dgm:t>
        <a:bodyPr/>
        <a:lstStyle/>
        <a:p>
          <a:endParaRPr lang="en-GB"/>
        </a:p>
      </dgm:t>
    </dgm:pt>
    <dgm:pt modelId="{0F048F82-E86D-024C-9D6A-7C1E2799DB64}">
      <dgm:prSet phldrT="[Text]" custT="1"/>
      <dgm:spPr/>
      <dgm:t>
        <a:bodyPr/>
        <a:lstStyle/>
        <a:p>
          <a:r>
            <a:rPr lang="en-GB" sz="2000" dirty="0"/>
            <a:t>Direct Feedback</a:t>
          </a:r>
        </a:p>
      </dgm:t>
    </dgm:pt>
    <dgm:pt modelId="{CDC41D72-42AA-9E43-95EC-FD785EF3324C}" cxnId="{8BF43E12-F300-374B-B86D-2CA82F9B9830}" type="parTrans">
      <dgm:prSet/>
      <dgm:spPr/>
      <dgm:t>
        <a:bodyPr/>
        <a:lstStyle/>
        <a:p>
          <a:endParaRPr lang="en-GB"/>
        </a:p>
      </dgm:t>
    </dgm:pt>
    <dgm:pt modelId="{8673EE26-2787-5645-A753-2EBDAF04B603}" cxnId="{8BF43E12-F300-374B-B86D-2CA82F9B9830}" type="sibTrans">
      <dgm:prSet/>
      <dgm:spPr/>
      <dgm:t>
        <a:bodyPr/>
        <a:lstStyle/>
        <a:p>
          <a:endParaRPr lang="en-GB"/>
        </a:p>
      </dgm:t>
    </dgm:pt>
    <dgm:pt modelId="{7112DA72-5E6C-A346-B9D6-DFEDDCCFA317}">
      <dgm:prSet phldrT="[Text]"/>
      <dgm:spPr/>
      <dgm:t>
        <a:bodyPr/>
        <a:lstStyle/>
        <a:p>
          <a:r>
            <a:rPr lang="en-GB" dirty="0"/>
            <a:t>Unsupervised Learning</a:t>
          </a:r>
        </a:p>
      </dgm:t>
    </dgm:pt>
    <dgm:pt modelId="{1C5C8AF0-40FF-874E-9D22-17F6577AB508}" cxnId="{5FFF412B-EB2F-1A47-B621-1351E2E0240B}" type="parTrans">
      <dgm:prSet/>
      <dgm:spPr/>
      <dgm:t>
        <a:bodyPr/>
        <a:lstStyle/>
        <a:p>
          <a:endParaRPr lang="en-GB"/>
        </a:p>
      </dgm:t>
    </dgm:pt>
    <dgm:pt modelId="{7E807F2A-D4F9-554C-8317-CF88EAA79365}" cxnId="{5FFF412B-EB2F-1A47-B621-1351E2E0240B}" type="sibTrans">
      <dgm:prSet/>
      <dgm:spPr/>
      <dgm:t>
        <a:bodyPr/>
        <a:lstStyle/>
        <a:p>
          <a:endParaRPr lang="en-GB"/>
        </a:p>
      </dgm:t>
    </dgm:pt>
    <dgm:pt modelId="{3ED3BA37-731E-3145-ACD3-04F3403E62C5}">
      <dgm:prSet phldrT="[Text]" custT="1"/>
      <dgm:spPr/>
      <dgm:t>
        <a:bodyPr/>
        <a:lstStyle/>
        <a:p>
          <a:r>
            <a:rPr lang="en-GB" sz="2000" dirty="0"/>
            <a:t>No Labels/Targets</a:t>
          </a:r>
        </a:p>
      </dgm:t>
    </dgm:pt>
    <dgm:pt modelId="{96CCE138-2D6E-2246-9181-5793B1E771C7}" cxnId="{FD6228B5-3A79-D440-BFCC-8BE330D03DF3}" type="parTrans">
      <dgm:prSet/>
      <dgm:spPr/>
      <dgm:t>
        <a:bodyPr/>
        <a:lstStyle/>
        <a:p>
          <a:endParaRPr lang="en-GB"/>
        </a:p>
      </dgm:t>
    </dgm:pt>
    <dgm:pt modelId="{54D52C5D-DFEF-F249-A2CE-FE3195DB967E}" cxnId="{FD6228B5-3A79-D440-BFCC-8BE330D03DF3}" type="sibTrans">
      <dgm:prSet/>
      <dgm:spPr/>
      <dgm:t>
        <a:bodyPr/>
        <a:lstStyle/>
        <a:p>
          <a:endParaRPr lang="en-GB"/>
        </a:p>
      </dgm:t>
    </dgm:pt>
    <dgm:pt modelId="{6123C041-CEE7-4842-ABA9-1B8AB694B3F4}">
      <dgm:prSet phldrT="[Text]"/>
      <dgm:spPr/>
      <dgm:t>
        <a:bodyPr/>
        <a:lstStyle/>
        <a:p>
          <a:r>
            <a:rPr lang="en-GB" dirty="0"/>
            <a:t>Reinforcement Learning</a:t>
          </a:r>
        </a:p>
      </dgm:t>
    </dgm:pt>
    <dgm:pt modelId="{DAA58334-24A9-7848-A610-2991295327AC}" cxnId="{75EA4E75-08A7-7A4C-B6CA-98EBFA511604}" type="parTrans">
      <dgm:prSet/>
      <dgm:spPr/>
      <dgm:t>
        <a:bodyPr/>
        <a:lstStyle/>
        <a:p>
          <a:endParaRPr lang="en-GB"/>
        </a:p>
      </dgm:t>
    </dgm:pt>
    <dgm:pt modelId="{DBA22C95-6E5B-874F-9F65-1ADA0D7A422E}" cxnId="{75EA4E75-08A7-7A4C-B6CA-98EBFA511604}" type="sibTrans">
      <dgm:prSet/>
      <dgm:spPr/>
      <dgm:t>
        <a:bodyPr/>
        <a:lstStyle/>
        <a:p>
          <a:endParaRPr lang="en-GB"/>
        </a:p>
      </dgm:t>
    </dgm:pt>
    <dgm:pt modelId="{2ECD7704-6FDC-1540-9B2F-246058F04F4A}">
      <dgm:prSet phldrT="[Text]" custT="1"/>
      <dgm:spPr/>
      <dgm:t>
        <a:bodyPr/>
        <a:lstStyle/>
        <a:p>
          <a:r>
            <a:rPr lang="en-GB" sz="2000" dirty="0"/>
            <a:t>Decision Process</a:t>
          </a:r>
        </a:p>
      </dgm:t>
    </dgm:pt>
    <dgm:pt modelId="{FB678C2E-DD12-5F45-86FF-A399DEEDFA64}" cxnId="{05E8C0AB-3CE9-2044-8314-E5D93BDD853C}" type="parTrans">
      <dgm:prSet/>
      <dgm:spPr/>
      <dgm:t>
        <a:bodyPr/>
        <a:lstStyle/>
        <a:p>
          <a:endParaRPr lang="en-GB"/>
        </a:p>
      </dgm:t>
    </dgm:pt>
    <dgm:pt modelId="{FD4444A8-B0E9-6842-810B-17F134A75371}" cxnId="{05E8C0AB-3CE9-2044-8314-E5D93BDD853C}" type="sibTrans">
      <dgm:prSet/>
      <dgm:spPr/>
      <dgm:t>
        <a:bodyPr/>
        <a:lstStyle/>
        <a:p>
          <a:endParaRPr lang="en-GB"/>
        </a:p>
      </dgm:t>
    </dgm:pt>
    <dgm:pt modelId="{9AC0F729-792F-F54B-92EA-88A3CB216106}">
      <dgm:prSet phldrT="[Text]" custT="1"/>
      <dgm:spPr/>
      <dgm:t>
        <a:bodyPr/>
        <a:lstStyle/>
        <a:p>
          <a:r>
            <a:rPr lang="en-GB" sz="2000" dirty="0"/>
            <a:t>Reward System</a:t>
          </a:r>
        </a:p>
      </dgm:t>
    </dgm:pt>
    <dgm:pt modelId="{64015EA6-6350-6A49-BB5A-DDDA2D0610EC}" cxnId="{2CE606C7-84C2-7743-A047-371BADEDF63D}" type="parTrans">
      <dgm:prSet/>
      <dgm:spPr/>
      <dgm:t>
        <a:bodyPr/>
        <a:lstStyle/>
        <a:p>
          <a:endParaRPr lang="en-GB"/>
        </a:p>
      </dgm:t>
    </dgm:pt>
    <dgm:pt modelId="{7AB80D49-283A-7E4B-803F-1D7CD4E7E222}" cxnId="{2CE606C7-84C2-7743-A047-371BADEDF63D}" type="sibTrans">
      <dgm:prSet/>
      <dgm:spPr/>
      <dgm:t>
        <a:bodyPr/>
        <a:lstStyle/>
        <a:p>
          <a:endParaRPr lang="en-GB"/>
        </a:p>
      </dgm:t>
    </dgm:pt>
    <dgm:pt modelId="{BEBCD489-CBE3-BB4F-A3B7-1B098EF1696D}">
      <dgm:prSet phldrT="[Text]" custT="1"/>
      <dgm:spPr/>
      <dgm:t>
        <a:bodyPr/>
        <a:lstStyle/>
        <a:p>
          <a:r>
            <a:rPr lang="en-GB" sz="2000" dirty="0"/>
            <a:t>Predict Outcome</a:t>
          </a:r>
        </a:p>
      </dgm:t>
    </dgm:pt>
    <dgm:pt modelId="{BA6B6F60-F522-F247-B274-E55D359F3CAB}" cxnId="{CCB52A4B-5391-F947-A6C3-037DBE3D5D2B}" type="parTrans">
      <dgm:prSet/>
      <dgm:spPr/>
      <dgm:t>
        <a:bodyPr/>
        <a:lstStyle/>
        <a:p>
          <a:endParaRPr lang="en-GB"/>
        </a:p>
      </dgm:t>
    </dgm:pt>
    <dgm:pt modelId="{1BBAF25B-0846-654E-B367-2CEB48E71E57}" cxnId="{CCB52A4B-5391-F947-A6C3-037DBE3D5D2B}" type="sibTrans">
      <dgm:prSet/>
      <dgm:spPr/>
      <dgm:t>
        <a:bodyPr/>
        <a:lstStyle/>
        <a:p>
          <a:endParaRPr lang="en-GB"/>
        </a:p>
      </dgm:t>
    </dgm:pt>
    <dgm:pt modelId="{86AE6010-06A1-8647-B62D-01B70A5C4DBB}">
      <dgm:prSet phldrT="[Text]" custT="1"/>
      <dgm:spPr/>
      <dgm:t>
        <a:bodyPr/>
        <a:lstStyle/>
        <a:p>
          <a:r>
            <a:rPr lang="en-GB" sz="2000" dirty="0"/>
            <a:t>No Feedback</a:t>
          </a:r>
        </a:p>
      </dgm:t>
    </dgm:pt>
    <dgm:pt modelId="{8B4885F5-8447-4C4F-B33E-664CE6411D42}" cxnId="{35E886CA-2668-D74C-A05E-CB87E14E58F6}" type="parTrans">
      <dgm:prSet/>
      <dgm:spPr/>
      <dgm:t>
        <a:bodyPr/>
        <a:lstStyle/>
        <a:p>
          <a:endParaRPr lang="en-GB"/>
        </a:p>
      </dgm:t>
    </dgm:pt>
    <dgm:pt modelId="{AD78F48B-B6AD-894E-BECA-5161C0242B42}" cxnId="{35E886CA-2668-D74C-A05E-CB87E14E58F6}" type="sibTrans">
      <dgm:prSet/>
      <dgm:spPr/>
      <dgm:t>
        <a:bodyPr/>
        <a:lstStyle/>
        <a:p>
          <a:endParaRPr lang="en-GB"/>
        </a:p>
      </dgm:t>
    </dgm:pt>
    <dgm:pt modelId="{66F1C30C-D13F-F744-AA44-FE3756B272F4}">
      <dgm:prSet phldrT="[Text]" custT="1"/>
      <dgm:spPr/>
      <dgm:t>
        <a:bodyPr/>
        <a:lstStyle/>
        <a:p>
          <a:r>
            <a:rPr lang="en-GB" sz="2000" dirty="0"/>
            <a:t>Find Hidden Structure in Data</a:t>
          </a:r>
        </a:p>
      </dgm:t>
    </dgm:pt>
    <dgm:pt modelId="{6FF865F7-1155-D347-B38C-C93EAA2322CC}" cxnId="{0842246B-C03F-6243-B835-B1CC70338AA0}" type="parTrans">
      <dgm:prSet/>
      <dgm:spPr/>
      <dgm:t>
        <a:bodyPr/>
        <a:lstStyle/>
        <a:p>
          <a:endParaRPr lang="en-GB"/>
        </a:p>
      </dgm:t>
    </dgm:pt>
    <dgm:pt modelId="{E7DF1C24-C873-214F-AF9D-4E1B3EE25BB8}" cxnId="{0842246B-C03F-6243-B835-B1CC70338AA0}" type="sibTrans">
      <dgm:prSet/>
      <dgm:spPr/>
      <dgm:t>
        <a:bodyPr/>
        <a:lstStyle/>
        <a:p>
          <a:endParaRPr lang="en-GB"/>
        </a:p>
      </dgm:t>
    </dgm:pt>
    <dgm:pt modelId="{09F2860D-3FD1-8144-821C-D33FB7AE3D90}">
      <dgm:prSet phldrT="[Text]" custT="1"/>
      <dgm:spPr/>
      <dgm:t>
        <a:bodyPr/>
        <a:lstStyle/>
        <a:p>
          <a:r>
            <a:rPr lang="en-GB" sz="2000" dirty="0"/>
            <a:t>Learn Series of Actions</a:t>
          </a:r>
        </a:p>
      </dgm:t>
    </dgm:pt>
    <dgm:pt modelId="{A3E689FD-D062-C747-A995-DAAA14D4E2DD}" cxnId="{B49B1251-2073-0F4D-9A99-70B0BC50EF8A}" type="parTrans">
      <dgm:prSet/>
      <dgm:spPr/>
      <dgm:t>
        <a:bodyPr/>
        <a:lstStyle/>
        <a:p>
          <a:endParaRPr lang="en-GB"/>
        </a:p>
      </dgm:t>
    </dgm:pt>
    <dgm:pt modelId="{CAC5A63B-6338-6240-9D37-94EB977ECA7B}" cxnId="{B49B1251-2073-0F4D-9A99-70B0BC50EF8A}" type="sibTrans">
      <dgm:prSet/>
      <dgm:spPr/>
      <dgm:t>
        <a:bodyPr/>
        <a:lstStyle/>
        <a:p>
          <a:endParaRPr lang="en-GB"/>
        </a:p>
      </dgm:t>
    </dgm:pt>
    <dgm:pt modelId="{A4AD9D41-3F5F-FB47-89BA-5EAA50C7C83A}" type="pres">
      <dgm:prSet presAssocID="{0465B88D-0356-BE40-B077-A13C88EF35BA}" presName="Name0" presStyleCnt="0">
        <dgm:presLayoutVars>
          <dgm:dir/>
          <dgm:animLvl val="lvl"/>
          <dgm:resizeHandles val="exact"/>
        </dgm:presLayoutVars>
      </dgm:prSet>
      <dgm:spPr/>
      <dgm:t>
        <a:bodyPr/>
        <a:lstStyle/>
        <a:p>
          <a:endParaRPr lang="en-US"/>
        </a:p>
      </dgm:t>
    </dgm:pt>
    <dgm:pt modelId="{F93741A1-3A08-CE4E-A530-664229712C09}" type="pres">
      <dgm:prSet presAssocID="{2901FCE4-FFC1-5844-AAC9-0986A8B5D80D}" presName="composite" presStyleCnt="0"/>
      <dgm:spPr/>
    </dgm:pt>
    <dgm:pt modelId="{3D734EE6-F148-3944-8857-9674A853D9A2}" type="pres">
      <dgm:prSet presAssocID="{2901FCE4-FFC1-5844-AAC9-0986A8B5D80D}" presName="parTx" presStyleLbl="alignNode1" presStyleIdx="0" presStyleCnt="3">
        <dgm:presLayoutVars>
          <dgm:chMax val="0"/>
          <dgm:chPref val="0"/>
          <dgm:bulletEnabled val="1"/>
        </dgm:presLayoutVars>
      </dgm:prSet>
      <dgm:spPr/>
      <dgm:t>
        <a:bodyPr/>
        <a:lstStyle/>
        <a:p>
          <a:endParaRPr lang="en-US"/>
        </a:p>
      </dgm:t>
    </dgm:pt>
    <dgm:pt modelId="{E4065781-AFDD-3445-B7BB-6A7506DB1C34}" type="pres">
      <dgm:prSet presAssocID="{2901FCE4-FFC1-5844-AAC9-0986A8B5D80D}" presName="desTx" presStyleLbl="alignAccFollowNode1" presStyleIdx="0" presStyleCnt="3">
        <dgm:presLayoutVars>
          <dgm:bulletEnabled val="1"/>
        </dgm:presLayoutVars>
      </dgm:prSet>
      <dgm:spPr/>
      <dgm:t>
        <a:bodyPr/>
        <a:lstStyle/>
        <a:p>
          <a:endParaRPr lang="en-US"/>
        </a:p>
      </dgm:t>
    </dgm:pt>
    <dgm:pt modelId="{332AFF5A-AC6D-5B43-9525-52D7AC5282D6}" type="pres">
      <dgm:prSet presAssocID="{FFD89A13-125E-E84B-9765-9A0EF5A0FE78}" presName="space" presStyleCnt="0"/>
      <dgm:spPr/>
    </dgm:pt>
    <dgm:pt modelId="{73722C47-ABB7-1E47-AABE-E7C6B158ACEC}" type="pres">
      <dgm:prSet presAssocID="{7112DA72-5E6C-A346-B9D6-DFEDDCCFA317}" presName="composite" presStyleCnt="0"/>
      <dgm:spPr/>
    </dgm:pt>
    <dgm:pt modelId="{1C8C399F-752D-584A-98A4-EB07D617C9A3}" type="pres">
      <dgm:prSet presAssocID="{7112DA72-5E6C-A346-B9D6-DFEDDCCFA317}" presName="parTx" presStyleLbl="alignNode1" presStyleIdx="1" presStyleCnt="3">
        <dgm:presLayoutVars>
          <dgm:chMax val="0"/>
          <dgm:chPref val="0"/>
          <dgm:bulletEnabled val="1"/>
        </dgm:presLayoutVars>
      </dgm:prSet>
      <dgm:spPr/>
      <dgm:t>
        <a:bodyPr/>
        <a:lstStyle/>
        <a:p>
          <a:endParaRPr lang="en-US"/>
        </a:p>
      </dgm:t>
    </dgm:pt>
    <dgm:pt modelId="{FF8E1CEB-D459-8042-9860-DE6016061CAF}" type="pres">
      <dgm:prSet presAssocID="{7112DA72-5E6C-A346-B9D6-DFEDDCCFA317}" presName="desTx" presStyleLbl="alignAccFollowNode1" presStyleIdx="1" presStyleCnt="3">
        <dgm:presLayoutVars>
          <dgm:bulletEnabled val="1"/>
        </dgm:presLayoutVars>
      </dgm:prSet>
      <dgm:spPr/>
      <dgm:t>
        <a:bodyPr/>
        <a:lstStyle/>
        <a:p>
          <a:endParaRPr lang="en-US"/>
        </a:p>
      </dgm:t>
    </dgm:pt>
    <dgm:pt modelId="{4BF71F31-7178-0F45-A564-102B4CA09307}" type="pres">
      <dgm:prSet presAssocID="{7E807F2A-D4F9-554C-8317-CF88EAA79365}" presName="space" presStyleCnt="0"/>
      <dgm:spPr/>
    </dgm:pt>
    <dgm:pt modelId="{D17D684B-5EBB-CE44-847B-B061D90F986A}" type="pres">
      <dgm:prSet presAssocID="{6123C041-CEE7-4842-ABA9-1B8AB694B3F4}" presName="composite" presStyleCnt="0"/>
      <dgm:spPr/>
    </dgm:pt>
    <dgm:pt modelId="{92759D1D-F92F-294D-B1BF-86AD9A1C5127}" type="pres">
      <dgm:prSet presAssocID="{6123C041-CEE7-4842-ABA9-1B8AB694B3F4}" presName="parTx" presStyleLbl="alignNode1" presStyleIdx="2" presStyleCnt="3">
        <dgm:presLayoutVars>
          <dgm:chMax val="0"/>
          <dgm:chPref val="0"/>
          <dgm:bulletEnabled val="1"/>
        </dgm:presLayoutVars>
      </dgm:prSet>
      <dgm:spPr/>
      <dgm:t>
        <a:bodyPr/>
        <a:lstStyle/>
        <a:p>
          <a:endParaRPr lang="en-US"/>
        </a:p>
      </dgm:t>
    </dgm:pt>
    <dgm:pt modelId="{5E2EB5DE-A40C-FA4A-B606-8BB2209A6ABB}" type="pres">
      <dgm:prSet presAssocID="{6123C041-CEE7-4842-ABA9-1B8AB694B3F4}" presName="desTx" presStyleLbl="alignAccFollowNode1" presStyleIdx="2" presStyleCnt="3" custLinFactNeighborX="404">
        <dgm:presLayoutVars>
          <dgm:bulletEnabled val="1"/>
        </dgm:presLayoutVars>
      </dgm:prSet>
      <dgm:spPr/>
      <dgm:t>
        <a:bodyPr/>
        <a:lstStyle/>
        <a:p>
          <a:endParaRPr lang="en-US"/>
        </a:p>
      </dgm:t>
    </dgm:pt>
  </dgm:ptLst>
  <dgm:cxnLst>
    <dgm:cxn modelId="{5FFF412B-EB2F-1A47-B621-1351E2E0240B}" srcId="{0465B88D-0356-BE40-B077-A13C88EF35BA}" destId="{7112DA72-5E6C-A346-B9D6-DFEDDCCFA317}" srcOrd="1" destOrd="0" parTransId="{1C5C8AF0-40FF-874E-9D22-17F6577AB508}" sibTransId="{7E807F2A-D4F9-554C-8317-CF88EAA79365}"/>
    <dgm:cxn modelId="{69511C0E-5501-6E4D-98F2-9CC3F7746B22}" type="presOf" srcId="{3ED3BA37-731E-3145-ACD3-04F3403E62C5}" destId="{FF8E1CEB-D459-8042-9860-DE6016061CAF}" srcOrd="0" destOrd="0" presId="urn:microsoft.com/office/officeart/2005/8/layout/hList1"/>
    <dgm:cxn modelId="{75EA4E75-08A7-7A4C-B6CA-98EBFA511604}" srcId="{0465B88D-0356-BE40-B077-A13C88EF35BA}" destId="{6123C041-CEE7-4842-ABA9-1B8AB694B3F4}" srcOrd="2" destOrd="0" parTransId="{DAA58334-24A9-7848-A610-2991295327AC}" sibTransId="{DBA22C95-6E5B-874F-9F65-1ADA0D7A422E}"/>
    <dgm:cxn modelId="{35E886CA-2668-D74C-A05E-CB87E14E58F6}" srcId="{7112DA72-5E6C-A346-B9D6-DFEDDCCFA317}" destId="{86AE6010-06A1-8647-B62D-01B70A5C4DBB}" srcOrd="1" destOrd="0" parTransId="{8B4885F5-8447-4C4F-B33E-664CE6411D42}" sibTransId="{AD78F48B-B6AD-894E-BECA-5161C0242B42}"/>
    <dgm:cxn modelId="{2CC1C443-DBD7-6A44-A873-298E82AA6145}" type="presOf" srcId="{0F048F82-E86D-024C-9D6A-7C1E2799DB64}" destId="{E4065781-AFDD-3445-B7BB-6A7506DB1C34}" srcOrd="0" destOrd="1" presId="urn:microsoft.com/office/officeart/2005/8/layout/hList1"/>
    <dgm:cxn modelId="{1C95021D-0E03-C74A-9132-F07C3D5DC6DB}" srcId="{0465B88D-0356-BE40-B077-A13C88EF35BA}" destId="{2901FCE4-FFC1-5844-AAC9-0986A8B5D80D}" srcOrd="0" destOrd="0" parTransId="{85DE492E-1F39-BA48-9215-FD3500F36387}" sibTransId="{FFD89A13-125E-E84B-9765-9A0EF5A0FE78}"/>
    <dgm:cxn modelId="{E2135595-8DD9-8D44-B3DD-6DE8C8BA9FB9}" type="presOf" srcId="{A9F224AE-0784-B343-A4E3-09B480C108FD}" destId="{E4065781-AFDD-3445-B7BB-6A7506DB1C34}" srcOrd="0" destOrd="0" presId="urn:microsoft.com/office/officeart/2005/8/layout/hList1"/>
    <dgm:cxn modelId="{08FE9630-1F94-6F48-9AED-6B24E87B81F4}" type="presOf" srcId="{09F2860D-3FD1-8144-821C-D33FB7AE3D90}" destId="{5E2EB5DE-A40C-FA4A-B606-8BB2209A6ABB}" srcOrd="0" destOrd="2" presId="urn:microsoft.com/office/officeart/2005/8/layout/hList1"/>
    <dgm:cxn modelId="{68F4A672-7983-0C42-A2EC-889F454EC93C}" type="presOf" srcId="{2901FCE4-FFC1-5844-AAC9-0986A8B5D80D}" destId="{3D734EE6-F148-3944-8857-9674A853D9A2}" srcOrd="0" destOrd="0" presId="urn:microsoft.com/office/officeart/2005/8/layout/hList1"/>
    <dgm:cxn modelId="{E72A98E9-5B97-2B4A-A70C-38AA1C00B29A}" type="presOf" srcId="{66F1C30C-D13F-F744-AA44-FE3756B272F4}" destId="{FF8E1CEB-D459-8042-9860-DE6016061CAF}" srcOrd="0" destOrd="2" presId="urn:microsoft.com/office/officeart/2005/8/layout/hList1"/>
    <dgm:cxn modelId="{109801B4-EBFE-FA48-A7DE-B6BCBB9DE715}" type="presOf" srcId="{2ECD7704-6FDC-1540-9B2F-246058F04F4A}" destId="{5E2EB5DE-A40C-FA4A-B606-8BB2209A6ABB}" srcOrd="0" destOrd="0" presId="urn:microsoft.com/office/officeart/2005/8/layout/hList1"/>
    <dgm:cxn modelId="{604999C1-DA5E-CC41-B282-3F94D0B66EC5}" srcId="{2901FCE4-FFC1-5844-AAC9-0986A8B5D80D}" destId="{A9F224AE-0784-B343-A4E3-09B480C108FD}" srcOrd="0" destOrd="0" parTransId="{0021CF45-58BE-5747-B56B-7B8E06C2EE7D}" sibTransId="{890795CA-4934-1949-922F-48C0B1BC1984}"/>
    <dgm:cxn modelId="{3DE917B1-6A76-FA42-B20D-9FC0E3D51CBA}" type="presOf" srcId="{9AC0F729-792F-F54B-92EA-88A3CB216106}" destId="{5E2EB5DE-A40C-FA4A-B606-8BB2209A6ABB}" srcOrd="0" destOrd="1" presId="urn:microsoft.com/office/officeart/2005/8/layout/hList1"/>
    <dgm:cxn modelId="{8BF43E12-F300-374B-B86D-2CA82F9B9830}" srcId="{2901FCE4-FFC1-5844-AAC9-0986A8B5D80D}" destId="{0F048F82-E86D-024C-9D6A-7C1E2799DB64}" srcOrd="1" destOrd="0" parTransId="{CDC41D72-42AA-9E43-95EC-FD785EF3324C}" sibTransId="{8673EE26-2787-5645-A753-2EBDAF04B603}"/>
    <dgm:cxn modelId="{FD6228B5-3A79-D440-BFCC-8BE330D03DF3}" srcId="{7112DA72-5E6C-A346-B9D6-DFEDDCCFA317}" destId="{3ED3BA37-731E-3145-ACD3-04F3403E62C5}" srcOrd="0" destOrd="0" parTransId="{96CCE138-2D6E-2246-9181-5793B1E771C7}" sibTransId="{54D52C5D-DFEF-F249-A2CE-FE3195DB967E}"/>
    <dgm:cxn modelId="{C73CC37E-CC7E-D141-B8FF-E49AE6EC599C}" type="presOf" srcId="{0465B88D-0356-BE40-B077-A13C88EF35BA}" destId="{A4AD9D41-3F5F-FB47-89BA-5EAA50C7C83A}" srcOrd="0" destOrd="0" presId="urn:microsoft.com/office/officeart/2005/8/layout/hList1"/>
    <dgm:cxn modelId="{0842246B-C03F-6243-B835-B1CC70338AA0}" srcId="{7112DA72-5E6C-A346-B9D6-DFEDDCCFA317}" destId="{66F1C30C-D13F-F744-AA44-FE3756B272F4}" srcOrd="2" destOrd="0" parTransId="{6FF865F7-1155-D347-B38C-C93EAA2322CC}" sibTransId="{E7DF1C24-C873-214F-AF9D-4E1B3EE25BB8}"/>
    <dgm:cxn modelId="{239456B6-CD8B-9D40-B667-763034268A41}" type="presOf" srcId="{86AE6010-06A1-8647-B62D-01B70A5C4DBB}" destId="{FF8E1CEB-D459-8042-9860-DE6016061CAF}" srcOrd="0" destOrd="1" presId="urn:microsoft.com/office/officeart/2005/8/layout/hList1"/>
    <dgm:cxn modelId="{0348A125-4156-0747-8289-4D2E70EA3D3B}" type="presOf" srcId="{6123C041-CEE7-4842-ABA9-1B8AB694B3F4}" destId="{92759D1D-F92F-294D-B1BF-86AD9A1C5127}" srcOrd="0" destOrd="0" presId="urn:microsoft.com/office/officeart/2005/8/layout/hList1"/>
    <dgm:cxn modelId="{2CE606C7-84C2-7743-A047-371BADEDF63D}" srcId="{6123C041-CEE7-4842-ABA9-1B8AB694B3F4}" destId="{9AC0F729-792F-F54B-92EA-88A3CB216106}" srcOrd="1" destOrd="0" parTransId="{64015EA6-6350-6A49-BB5A-DDDA2D0610EC}" sibTransId="{7AB80D49-283A-7E4B-803F-1D7CD4E7E222}"/>
    <dgm:cxn modelId="{CCB52A4B-5391-F947-A6C3-037DBE3D5D2B}" srcId="{2901FCE4-FFC1-5844-AAC9-0986A8B5D80D}" destId="{BEBCD489-CBE3-BB4F-A3B7-1B098EF1696D}" srcOrd="2" destOrd="0" parTransId="{BA6B6F60-F522-F247-B274-E55D359F3CAB}" sibTransId="{1BBAF25B-0846-654E-B367-2CEB48E71E57}"/>
    <dgm:cxn modelId="{05E8C0AB-3CE9-2044-8314-E5D93BDD853C}" srcId="{6123C041-CEE7-4842-ABA9-1B8AB694B3F4}" destId="{2ECD7704-6FDC-1540-9B2F-246058F04F4A}" srcOrd="0" destOrd="0" parTransId="{FB678C2E-DD12-5F45-86FF-A399DEEDFA64}" sibTransId="{FD4444A8-B0E9-6842-810B-17F134A75371}"/>
    <dgm:cxn modelId="{391C99FB-24B2-6C42-88E9-829AD23C583F}" type="presOf" srcId="{7112DA72-5E6C-A346-B9D6-DFEDDCCFA317}" destId="{1C8C399F-752D-584A-98A4-EB07D617C9A3}" srcOrd="0" destOrd="0" presId="urn:microsoft.com/office/officeart/2005/8/layout/hList1"/>
    <dgm:cxn modelId="{CBC327BB-AFD8-9646-86DE-C5B604158167}" type="presOf" srcId="{BEBCD489-CBE3-BB4F-A3B7-1B098EF1696D}" destId="{E4065781-AFDD-3445-B7BB-6A7506DB1C34}" srcOrd="0" destOrd="2" presId="urn:microsoft.com/office/officeart/2005/8/layout/hList1"/>
    <dgm:cxn modelId="{B49B1251-2073-0F4D-9A99-70B0BC50EF8A}" srcId="{6123C041-CEE7-4842-ABA9-1B8AB694B3F4}" destId="{09F2860D-3FD1-8144-821C-D33FB7AE3D90}" srcOrd="2" destOrd="0" parTransId="{A3E689FD-D062-C747-A995-DAAA14D4E2DD}" sibTransId="{CAC5A63B-6338-6240-9D37-94EB977ECA7B}"/>
    <dgm:cxn modelId="{0E354678-9452-B541-B3BD-CD314CE4C60A}" type="presParOf" srcId="{A4AD9D41-3F5F-FB47-89BA-5EAA50C7C83A}" destId="{F93741A1-3A08-CE4E-A530-664229712C09}" srcOrd="0" destOrd="0" presId="urn:microsoft.com/office/officeart/2005/8/layout/hList1"/>
    <dgm:cxn modelId="{FF8A12A7-58CD-0D4E-A2D0-C7FE8C9E01F0}" type="presParOf" srcId="{F93741A1-3A08-CE4E-A530-664229712C09}" destId="{3D734EE6-F148-3944-8857-9674A853D9A2}" srcOrd="0" destOrd="0" presId="urn:microsoft.com/office/officeart/2005/8/layout/hList1"/>
    <dgm:cxn modelId="{9D8669E3-A0E2-CD4E-BD0E-224A537FC316}" type="presParOf" srcId="{F93741A1-3A08-CE4E-A530-664229712C09}" destId="{E4065781-AFDD-3445-B7BB-6A7506DB1C34}" srcOrd="1" destOrd="0" presId="urn:microsoft.com/office/officeart/2005/8/layout/hList1"/>
    <dgm:cxn modelId="{BDD368BF-882D-B44B-B0A0-5E24C16F6B8C}" type="presParOf" srcId="{A4AD9D41-3F5F-FB47-89BA-5EAA50C7C83A}" destId="{332AFF5A-AC6D-5B43-9525-52D7AC5282D6}" srcOrd="1" destOrd="0" presId="urn:microsoft.com/office/officeart/2005/8/layout/hList1"/>
    <dgm:cxn modelId="{16FADD38-D974-4D44-A160-A3F5C42E27B6}" type="presParOf" srcId="{A4AD9D41-3F5F-FB47-89BA-5EAA50C7C83A}" destId="{73722C47-ABB7-1E47-AABE-E7C6B158ACEC}" srcOrd="2" destOrd="0" presId="urn:microsoft.com/office/officeart/2005/8/layout/hList1"/>
    <dgm:cxn modelId="{20FBD999-56C5-DC44-B045-3059F365E892}" type="presParOf" srcId="{73722C47-ABB7-1E47-AABE-E7C6B158ACEC}" destId="{1C8C399F-752D-584A-98A4-EB07D617C9A3}" srcOrd="0" destOrd="0" presId="urn:microsoft.com/office/officeart/2005/8/layout/hList1"/>
    <dgm:cxn modelId="{AD6662ED-86CF-FF43-986B-246433EF578A}" type="presParOf" srcId="{73722C47-ABB7-1E47-AABE-E7C6B158ACEC}" destId="{FF8E1CEB-D459-8042-9860-DE6016061CAF}" srcOrd="1" destOrd="0" presId="urn:microsoft.com/office/officeart/2005/8/layout/hList1"/>
    <dgm:cxn modelId="{BD8502C7-A29C-4A4B-A1AF-C02844F58ED3}" type="presParOf" srcId="{A4AD9D41-3F5F-FB47-89BA-5EAA50C7C83A}" destId="{4BF71F31-7178-0F45-A564-102B4CA09307}" srcOrd="3" destOrd="0" presId="urn:microsoft.com/office/officeart/2005/8/layout/hList1"/>
    <dgm:cxn modelId="{28891FC7-7D24-3943-82EF-C23315C5487E}" type="presParOf" srcId="{A4AD9D41-3F5F-FB47-89BA-5EAA50C7C83A}" destId="{D17D684B-5EBB-CE44-847B-B061D90F986A}" srcOrd="4" destOrd="0" presId="urn:microsoft.com/office/officeart/2005/8/layout/hList1"/>
    <dgm:cxn modelId="{249B8263-E553-3D4E-BA5E-48263ECB2437}" type="presParOf" srcId="{D17D684B-5EBB-CE44-847B-B061D90F986A}" destId="{92759D1D-F92F-294D-B1BF-86AD9A1C5127}" srcOrd="0" destOrd="0" presId="urn:microsoft.com/office/officeart/2005/8/layout/hList1"/>
    <dgm:cxn modelId="{267C3301-A501-D84B-9881-99E9CED5BA53}" type="presParOf" srcId="{D17D684B-5EBB-CE44-847B-B061D90F986A}" destId="{5E2EB5DE-A40C-FA4A-B606-8BB2209A6ABB}"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4954A2-4637-D34E-A4F1-DD530C7F2B87}"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GB"/>
        </a:p>
      </dgm:t>
    </dgm:pt>
    <dgm:pt modelId="{C27CD076-905A-D04B-9F8F-6B546CB23BEA}">
      <dgm:prSet phldrT="[Text]"/>
      <dgm:spPr/>
      <dgm:t>
        <a:bodyPr/>
        <a:lstStyle/>
        <a:p>
          <a:r>
            <a:rPr lang="en-GB" dirty="0"/>
            <a:t>…</a:t>
          </a:r>
        </a:p>
      </dgm:t>
    </dgm:pt>
    <dgm:pt modelId="{F7A9E94F-03CA-3842-AF24-E7122FF14089}" cxnId="{16A6C4AC-3367-AC42-8725-6E34B3404568}" type="parTrans">
      <dgm:prSet/>
      <dgm:spPr/>
      <dgm:t>
        <a:bodyPr/>
        <a:lstStyle/>
        <a:p>
          <a:endParaRPr lang="en-GB"/>
        </a:p>
      </dgm:t>
    </dgm:pt>
    <dgm:pt modelId="{67C6E116-9328-7D4D-ADAA-08CECB496C15}" cxnId="{16A6C4AC-3367-AC42-8725-6E34B3404568}" type="sibTrans">
      <dgm:prSet/>
      <dgm:spPr/>
      <dgm:t>
        <a:bodyPr/>
        <a:lstStyle/>
        <a:p>
          <a:endParaRPr lang="en-GB"/>
        </a:p>
      </dgm:t>
    </dgm:pt>
    <dgm:pt modelId="{990A0B56-A4C7-4A47-8629-1F45ECF2E034}">
      <dgm:prSet phldrT="[Text]"/>
      <dgm:spPr/>
      <dgm:t>
        <a:bodyPr/>
        <a:lstStyle/>
        <a:p>
          <a:r>
            <a:rPr lang="en-GB" dirty="0"/>
            <a:t>…</a:t>
          </a:r>
        </a:p>
      </dgm:t>
    </dgm:pt>
    <dgm:pt modelId="{827CE307-4561-4A4E-B93B-1C7BE42C8611}" cxnId="{47FC6842-326D-3347-9DD1-03119F6F591F}" type="parTrans">
      <dgm:prSet/>
      <dgm:spPr/>
      <dgm:t>
        <a:bodyPr/>
        <a:lstStyle/>
        <a:p>
          <a:endParaRPr lang="en-GB"/>
        </a:p>
      </dgm:t>
    </dgm:pt>
    <dgm:pt modelId="{DDC488C6-8B47-2D49-953A-9EF91B56B153}" cxnId="{47FC6842-326D-3347-9DD1-03119F6F591F}" type="sibTrans">
      <dgm:prSet/>
      <dgm:spPr/>
      <dgm:t>
        <a:bodyPr/>
        <a:lstStyle/>
        <a:p>
          <a:endParaRPr lang="en-GB"/>
        </a:p>
      </dgm:t>
    </dgm:pt>
    <dgm:pt modelId="{6AEE0A18-D8EA-2241-9F25-5D038D62EE71}">
      <dgm:prSet phldrT="[Text]"/>
      <dgm:spPr/>
      <dgm:t>
        <a:bodyPr/>
        <a:lstStyle/>
        <a:p>
          <a:r>
            <a:rPr lang="en-GB" dirty="0"/>
            <a:t>…</a:t>
          </a:r>
        </a:p>
      </dgm:t>
    </dgm:pt>
    <dgm:pt modelId="{3D211936-8212-B148-89DF-F85E355F2C4C}" cxnId="{9C8A7733-2494-6744-BC0E-EFF77720CBDD}" type="parTrans">
      <dgm:prSet/>
      <dgm:spPr/>
      <dgm:t>
        <a:bodyPr/>
        <a:lstStyle/>
        <a:p>
          <a:endParaRPr lang="en-GB"/>
        </a:p>
      </dgm:t>
    </dgm:pt>
    <dgm:pt modelId="{F3150040-5B26-2A41-BD75-138524F1AEFD}" cxnId="{9C8A7733-2494-6744-BC0E-EFF77720CBDD}" type="sibTrans">
      <dgm:prSet/>
      <dgm:spPr/>
      <dgm:t>
        <a:bodyPr/>
        <a:lstStyle/>
        <a:p>
          <a:endParaRPr lang="en-GB"/>
        </a:p>
      </dgm:t>
    </dgm:pt>
    <dgm:pt modelId="{0F122EFD-9EE2-DB44-9563-11D0FEEDFB56}">
      <dgm:prSet phldrT="[Text]"/>
      <dgm:spPr/>
      <dgm:t>
        <a:bodyPr/>
        <a:lstStyle/>
        <a:p>
          <a:r>
            <a:rPr lang="en-GB"/>
            <a:t>...</a:t>
          </a:r>
          <a:endParaRPr lang="en-GB" dirty="0"/>
        </a:p>
      </dgm:t>
    </dgm:pt>
    <dgm:pt modelId="{CB1326C6-C18B-8643-AFE6-71691C705DF0}" cxnId="{77F045AF-3203-4242-BE2C-E3CFAAA328FE}" type="sibTrans">
      <dgm:prSet/>
      <dgm:spPr/>
      <dgm:t>
        <a:bodyPr/>
        <a:lstStyle/>
        <a:p>
          <a:endParaRPr lang="en-GB"/>
        </a:p>
      </dgm:t>
    </dgm:pt>
    <dgm:pt modelId="{82C1CD93-082C-C04D-9757-7A7E9E63585B}" cxnId="{77F045AF-3203-4242-BE2C-E3CFAAA328FE}" type="parTrans">
      <dgm:prSet/>
      <dgm:spPr/>
      <dgm:t>
        <a:bodyPr/>
        <a:lstStyle/>
        <a:p>
          <a:endParaRPr lang="en-GB"/>
        </a:p>
      </dgm:t>
    </dgm:pt>
    <dgm:pt modelId="{A90A7451-EC87-1C43-B369-E4504B1561C8}" type="pres">
      <dgm:prSet presAssocID="{944954A2-4637-D34E-A4F1-DD530C7F2B87}" presName="hierChild1" presStyleCnt="0">
        <dgm:presLayoutVars>
          <dgm:orgChart val="1"/>
          <dgm:chPref val="1"/>
          <dgm:dir/>
          <dgm:animOne val="branch"/>
          <dgm:animLvl val="lvl"/>
          <dgm:resizeHandles/>
        </dgm:presLayoutVars>
      </dgm:prSet>
      <dgm:spPr/>
      <dgm:t>
        <a:bodyPr/>
        <a:lstStyle/>
        <a:p>
          <a:endParaRPr lang="en-US"/>
        </a:p>
      </dgm:t>
    </dgm:pt>
    <dgm:pt modelId="{40008281-89DE-1644-8902-0751E300742E}" type="pres">
      <dgm:prSet presAssocID="{0F122EFD-9EE2-DB44-9563-11D0FEEDFB56}" presName="hierRoot1" presStyleCnt="0">
        <dgm:presLayoutVars>
          <dgm:hierBranch val="init"/>
        </dgm:presLayoutVars>
      </dgm:prSet>
      <dgm:spPr/>
    </dgm:pt>
    <dgm:pt modelId="{5040A1E2-CE78-7648-A343-BC336C8AA7D7}" type="pres">
      <dgm:prSet presAssocID="{0F122EFD-9EE2-DB44-9563-11D0FEEDFB56}" presName="rootComposite1" presStyleCnt="0"/>
      <dgm:spPr/>
    </dgm:pt>
    <dgm:pt modelId="{13AB5657-BCF3-0348-B1CF-6336D93A89B6}" type="pres">
      <dgm:prSet presAssocID="{0F122EFD-9EE2-DB44-9563-11D0FEEDFB56}" presName="rootText1" presStyleLbl="node0" presStyleIdx="0" presStyleCnt="1">
        <dgm:presLayoutVars>
          <dgm:chPref val="3"/>
        </dgm:presLayoutVars>
      </dgm:prSet>
      <dgm:spPr/>
      <dgm:t>
        <a:bodyPr/>
        <a:lstStyle/>
        <a:p>
          <a:endParaRPr lang="en-US"/>
        </a:p>
      </dgm:t>
    </dgm:pt>
    <dgm:pt modelId="{FEE3644D-0691-AC43-9970-F13783FB1D59}" type="pres">
      <dgm:prSet presAssocID="{0F122EFD-9EE2-DB44-9563-11D0FEEDFB56}" presName="rootConnector1" presStyleLbl="node1" presStyleIdx="0" presStyleCnt="0"/>
      <dgm:spPr/>
      <dgm:t>
        <a:bodyPr/>
        <a:lstStyle/>
        <a:p>
          <a:endParaRPr lang="en-US"/>
        </a:p>
      </dgm:t>
    </dgm:pt>
    <dgm:pt modelId="{3CFA7EA1-449C-8042-A910-9E6ED2E7949F}" type="pres">
      <dgm:prSet presAssocID="{0F122EFD-9EE2-DB44-9563-11D0FEEDFB56}" presName="hierChild2" presStyleCnt="0"/>
      <dgm:spPr/>
    </dgm:pt>
    <dgm:pt modelId="{5CF00EA7-4BC4-D14B-AEF8-E0814E08D6A4}" type="pres">
      <dgm:prSet presAssocID="{F7A9E94F-03CA-3842-AF24-E7122FF14089}" presName="Name37" presStyleLbl="parChTrans1D2" presStyleIdx="0" presStyleCnt="3"/>
      <dgm:spPr/>
      <dgm:t>
        <a:bodyPr/>
        <a:lstStyle/>
        <a:p>
          <a:endParaRPr lang="en-US"/>
        </a:p>
      </dgm:t>
    </dgm:pt>
    <dgm:pt modelId="{A23366CF-D579-3E4C-B793-61C14A8D1ECC}" type="pres">
      <dgm:prSet presAssocID="{C27CD076-905A-D04B-9F8F-6B546CB23BEA}" presName="hierRoot2" presStyleCnt="0">
        <dgm:presLayoutVars>
          <dgm:hierBranch val="init"/>
        </dgm:presLayoutVars>
      </dgm:prSet>
      <dgm:spPr/>
    </dgm:pt>
    <dgm:pt modelId="{DB407255-416D-DD4E-BBB6-EAFD7A65490C}" type="pres">
      <dgm:prSet presAssocID="{C27CD076-905A-D04B-9F8F-6B546CB23BEA}" presName="rootComposite" presStyleCnt="0"/>
      <dgm:spPr/>
    </dgm:pt>
    <dgm:pt modelId="{8B534AEC-CE22-8849-A2F6-B64D4E606225}" type="pres">
      <dgm:prSet presAssocID="{C27CD076-905A-D04B-9F8F-6B546CB23BEA}" presName="rootText" presStyleLbl="node2" presStyleIdx="0" presStyleCnt="3">
        <dgm:presLayoutVars>
          <dgm:chPref val="3"/>
        </dgm:presLayoutVars>
      </dgm:prSet>
      <dgm:spPr/>
      <dgm:t>
        <a:bodyPr/>
        <a:lstStyle/>
        <a:p>
          <a:endParaRPr lang="en-US"/>
        </a:p>
      </dgm:t>
    </dgm:pt>
    <dgm:pt modelId="{C2E46E00-132D-574C-A90E-37284CAC5A0C}" type="pres">
      <dgm:prSet presAssocID="{C27CD076-905A-D04B-9F8F-6B546CB23BEA}" presName="rootConnector" presStyleLbl="node2" presStyleIdx="0" presStyleCnt="3"/>
      <dgm:spPr/>
      <dgm:t>
        <a:bodyPr/>
        <a:lstStyle/>
        <a:p>
          <a:endParaRPr lang="en-US"/>
        </a:p>
      </dgm:t>
    </dgm:pt>
    <dgm:pt modelId="{9673A2BB-2BF0-D849-BC5F-FE4500A3DB47}" type="pres">
      <dgm:prSet presAssocID="{C27CD076-905A-D04B-9F8F-6B546CB23BEA}" presName="hierChild4" presStyleCnt="0"/>
      <dgm:spPr/>
    </dgm:pt>
    <dgm:pt modelId="{07B0BAAA-6B84-A949-891B-9AF54F50BDAE}" type="pres">
      <dgm:prSet presAssocID="{C27CD076-905A-D04B-9F8F-6B546CB23BEA}" presName="hierChild5" presStyleCnt="0"/>
      <dgm:spPr/>
    </dgm:pt>
    <dgm:pt modelId="{B3BC0156-7D15-5445-8AF2-55666314CDA4}" type="pres">
      <dgm:prSet presAssocID="{827CE307-4561-4A4E-B93B-1C7BE42C8611}" presName="Name37" presStyleLbl="parChTrans1D2" presStyleIdx="1" presStyleCnt="3"/>
      <dgm:spPr/>
      <dgm:t>
        <a:bodyPr/>
        <a:lstStyle/>
        <a:p>
          <a:endParaRPr lang="en-US"/>
        </a:p>
      </dgm:t>
    </dgm:pt>
    <dgm:pt modelId="{172F1EF7-3C91-1144-A714-189C2A4228CC}" type="pres">
      <dgm:prSet presAssocID="{990A0B56-A4C7-4A47-8629-1F45ECF2E034}" presName="hierRoot2" presStyleCnt="0">
        <dgm:presLayoutVars>
          <dgm:hierBranch val="init"/>
        </dgm:presLayoutVars>
      </dgm:prSet>
      <dgm:spPr/>
    </dgm:pt>
    <dgm:pt modelId="{3C58ECC7-BC1D-DF45-B30A-51DCEA25A29D}" type="pres">
      <dgm:prSet presAssocID="{990A0B56-A4C7-4A47-8629-1F45ECF2E034}" presName="rootComposite" presStyleCnt="0"/>
      <dgm:spPr/>
    </dgm:pt>
    <dgm:pt modelId="{AAF12472-2D03-BD43-9C21-816009DC9C5F}" type="pres">
      <dgm:prSet presAssocID="{990A0B56-A4C7-4A47-8629-1F45ECF2E034}" presName="rootText" presStyleLbl="node2" presStyleIdx="1" presStyleCnt="3">
        <dgm:presLayoutVars>
          <dgm:chPref val="3"/>
        </dgm:presLayoutVars>
      </dgm:prSet>
      <dgm:spPr/>
      <dgm:t>
        <a:bodyPr/>
        <a:lstStyle/>
        <a:p>
          <a:endParaRPr lang="en-US"/>
        </a:p>
      </dgm:t>
    </dgm:pt>
    <dgm:pt modelId="{07FF7E4C-C774-7C4B-9104-D34BF531715B}" type="pres">
      <dgm:prSet presAssocID="{990A0B56-A4C7-4A47-8629-1F45ECF2E034}" presName="rootConnector" presStyleLbl="node2" presStyleIdx="1" presStyleCnt="3"/>
      <dgm:spPr/>
      <dgm:t>
        <a:bodyPr/>
        <a:lstStyle/>
        <a:p>
          <a:endParaRPr lang="en-US"/>
        </a:p>
      </dgm:t>
    </dgm:pt>
    <dgm:pt modelId="{A712DC7A-CCFA-2045-B0C0-58EAC49708B4}" type="pres">
      <dgm:prSet presAssocID="{990A0B56-A4C7-4A47-8629-1F45ECF2E034}" presName="hierChild4" presStyleCnt="0"/>
      <dgm:spPr/>
    </dgm:pt>
    <dgm:pt modelId="{71386A65-BCBE-2943-9AD3-37EC2CC76600}" type="pres">
      <dgm:prSet presAssocID="{990A0B56-A4C7-4A47-8629-1F45ECF2E034}" presName="hierChild5" presStyleCnt="0"/>
      <dgm:spPr/>
    </dgm:pt>
    <dgm:pt modelId="{1CB5BE3E-F370-0940-91F8-111405065CF2}" type="pres">
      <dgm:prSet presAssocID="{3D211936-8212-B148-89DF-F85E355F2C4C}" presName="Name37" presStyleLbl="parChTrans1D2" presStyleIdx="2" presStyleCnt="3"/>
      <dgm:spPr/>
      <dgm:t>
        <a:bodyPr/>
        <a:lstStyle/>
        <a:p>
          <a:endParaRPr lang="en-US"/>
        </a:p>
      </dgm:t>
    </dgm:pt>
    <dgm:pt modelId="{42E50B8D-2AD7-4340-B906-41A42B0AEEB9}" type="pres">
      <dgm:prSet presAssocID="{6AEE0A18-D8EA-2241-9F25-5D038D62EE71}" presName="hierRoot2" presStyleCnt="0">
        <dgm:presLayoutVars>
          <dgm:hierBranch val="init"/>
        </dgm:presLayoutVars>
      </dgm:prSet>
      <dgm:spPr/>
    </dgm:pt>
    <dgm:pt modelId="{89B32BD1-6B5A-D444-A5CA-2396CEFB2595}" type="pres">
      <dgm:prSet presAssocID="{6AEE0A18-D8EA-2241-9F25-5D038D62EE71}" presName="rootComposite" presStyleCnt="0"/>
      <dgm:spPr/>
    </dgm:pt>
    <dgm:pt modelId="{8A171E55-BDA5-7548-B8FC-37B20FB0C974}" type="pres">
      <dgm:prSet presAssocID="{6AEE0A18-D8EA-2241-9F25-5D038D62EE71}" presName="rootText" presStyleLbl="node2" presStyleIdx="2" presStyleCnt="3">
        <dgm:presLayoutVars>
          <dgm:chPref val="3"/>
        </dgm:presLayoutVars>
      </dgm:prSet>
      <dgm:spPr/>
      <dgm:t>
        <a:bodyPr/>
        <a:lstStyle/>
        <a:p>
          <a:endParaRPr lang="en-US"/>
        </a:p>
      </dgm:t>
    </dgm:pt>
    <dgm:pt modelId="{6F90AFE1-BE43-7345-B000-E5E1513C187A}" type="pres">
      <dgm:prSet presAssocID="{6AEE0A18-D8EA-2241-9F25-5D038D62EE71}" presName="rootConnector" presStyleLbl="node2" presStyleIdx="2" presStyleCnt="3"/>
      <dgm:spPr/>
      <dgm:t>
        <a:bodyPr/>
        <a:lstStyle/>
        <a:p>
          <a:endParaRPr lang="en-US"/>
        </a:p>
      </dgm:t>
    </dgm:pt>
    <dgm:pt modelId="{7F0AFB19-48B8-234B-B868-E06E44982ECD}" type="pres">
      <dgm:prSet presAssocID="{6AEE0A18-D8EA-2241-9F25-5D038D62EE71}" presName="hierChild4" presStyleCnt="0"/>
      <dgm:spPr/>
    </dgm:pt>
    <dgm:pt modelId="{4DDA4AC7-28DC-544E-A372-C6CC296CE5BF}" type="pres">
      <dgm:prSet presAssocID="{6AEE0A18-D8EA-2241-9F25-5D038D62EE71}" presName="hierChild5" presStyleCnt="0"/>
      <dgm:spPr/>
    </dgm:pt>
    <dgm:pt modelId="{892BAF0A-6672-2E45-930D-2F2C65CFB3A9}" type="pres">
      <dgm:prSet presAssocID="{0F122EFD-9EE2-DB44-9563-11D0FEEDFB56}" presName="hierChild3" presStyleCnt="0"/>
      <dgm:spPr/>
    </dgm:pt>
  </dgm:ptLst>
  <dgm:cxnLst>
    <dgm:cxn modelId="{ED22423D-5DA0-4F4B-8736-B0CFB2EB539C}" type="presOf" srcId="{0F122EFD-9EE2-DB44-9563-11D0FEEDFB56}" destId="{FEE3644D-0691-AC43-9970-F13783FB1D59}" srcOrd="1" destOrd="0" presId="urn:microsoft.com/office/officeart/2005/8/layout/orgChart1"/>
    <dgm:cxn modelId="{656C5322-2AC3-4240-9964-B4D5029CD44D}" type="presOf" srcId="{0F122EFD-9EE2-DB44-9563-11D0FEEDFB56}" destId="{13AB5657-BCF3-0348-B1CF-6336D93A89B6}" srcOrd="0" destOrd="0" presId="urn:microsoft.com/office/officeart/2005/8/layout/orgChart1"/>
    <dgm:cxn modelId="{9C8A7733-2494-6744-BC0E-EFF77720CBDD}" srcId="{0F122EFD-9EE2-DB44-9563-11D0FEEDFB56}" destId="{6AEE0A18-D8EA-2241-9F25-5D038D62EE71}" srcOrd="2" destOrd="0" parTransId="{3D211936-8212-B148-89DF-F85E355F2C4C}" sibTransId="{F3150040-5B26-2A41-BD75-138524F1AEFD}"/>
    <dgm:cxn modelId="{C691B07A-D284-0B46-86F5-8DB4D58923D3}" type="presOf" srcId="{6AEE0A18-D8EA-2241-9F25-5D038D62EE71}" destId="{6F90AFE1-BE43-7345-B000-E5E1513C187A}" srcOrd="1" destOrd="0" presId="urn:microsoft.com/office/officeart/2005/8/layout/orgChart1"/>
    <dgm:cxn modelId="{BF8922EE-1036-A44B-9C1E-EEFC46A4BE35}" type="presOf" srcId="{C27CD076-905A-D04B-9F8F-6B546CB23BEA}" destId="{C2E46E00-132D-574C-A90E-37284CAC5A0C}" srcOrd="1" destOrd="0" presId="urn:microsoft.com/office/officeart/2005/8/layout/orgChart1"/>
    <dgm:cxn modelId="{77F045AF-3203-4242-BE2C-E3CFAAA328FE}" srcId="{944954A2-4637-D34E-A4F1-DD530C7F2B87}" destId="{0F122EFD-9EE2-DB44-9563-11D0FEEDFB56}" srcOrd="0" destOrd="0" parTransId="{82C1CD93-082C-C04D-9757-7A7E9E63585B}" sibTransId="{CB1326C6-C18B-8643-AFE6-71691C705DF0}"/>
    <dgm:cxn modelId="{48937CD6-5703-9041-B496-236A57D8F532}" type="presOf" srcId="{827CE307-4561-4A4E-B93B-1C7BE42C8611}" destId="{B3BC0156-7D15-5445-8AF2-55666314CDA4}" srcOrd="0" destOrd="0" presId="urn:microsoft.com/office/officeart/2005/8/layout/orgChart1"/>
    <dgm:cxn modelId="{14461821-824F-B24F-B787-4DAFB5B00412}" type="presOf" srcId="{F7A9E94F-03CA-3842-AF24-E7122FF14089}" destId="{5CF00EA7-4BC4-D14B-AEF8-E0814E08D6A4}" srcOrd="0" destOrd="0" presId="urn:microsoft.com/office/officeart/2005/8/layout/orgChart1"/>
    <dgm:cxn modelId="{7D5A23EE-8269-DC46-929A-0A27AD796F7C}" type="presOf" srcId="{990A0B56-A4C7-4A47-8629-1F45ECF2E034}" destId="{07FF7E4C-C774-7C4B-9104-D34BF531715B}" srcOrd="1" destOrd="0" presId="urn:microsoft.com/office/officeart/2005/8/layout/orgChart1"/>
    <dgm:cxn modelId="{CFD9830C-C48C-1944-939A-DD075C107ECA}" type="presOf" srcId="{944954A2-4637-D34E-A4F1-DD530C7F2B87}" destId="{A90A7451-EC87-1C43-B369-E4504B1561C8}" srcOrd="0" destOrd="0" presId="urn:microsoft.com/office/officeart/2005/8/layout/orgChart1"/>
    <dgm:cxn modelId="{AD378B29-DB1B-F640-BBF3-B66EC365CD54}" type="presOf" srcId="{3D211936-8212-B148-89DF-F85E355F2C4C}" destId="{1CB5BE3E-F370-0940-91F8-111405065CF2}" srcOrd="0" destOrd="0" presId="urn:microsoft.com/office/officeart/2005/8/layout/orgChart1"/>
    <dgm:cxn modelId="{58654783-571B-184F-B940-86227E5869E1}" type="presOf" srcId="{C27CD076-905A-D04B-9F8F-6B546CB23BEA}" destId="{8B534AEC-CE22-8849-A2F6-B64D4E606225}" srcOrd="0" destOrd="0" presId="urn:microsoft.com/office/officeart/2005/8/layout/orgChart1"/>
    <dgm:cxn modelId="{D788C3C2-30AE-8B40-8189-54848044EBE0}" type="presOf" srcId="{990A0B56-A4C7-4A47-8629-1F45ECF2E034}" destId="{AAF12472-2D03-BD43-9C21-816009DC9C5F}" srcOrd="0" destOrd="0" presId="urn:microsoft.com/office/officeart/2005/8/layout/orgChart1"/>
    <dgm:cxn modelId="{47FC6842-326D-3347-9DD1-03119F6F591F}" srcId="{0F122EFD-9EE2-DB44-9563-11D0FEEDFB56}" destId="{990A0B56-A4C7-4A47-8629-1F45ECF2E034}" srcOrd="1" destOrd="0" parTransId="{827CE307-4561-4A4E-B93B-1C7BE42C8611}" sibTransId="{DDC488C6-8B47-2D49-953A-9EF91B56B153}"/>
    <dgm:cxn modelId="{B31854DA-1DA2-1345-8E16-BCED8CD8EADC}" type="presOf" srcId="{6AEE0A18-D8EA-2241-9F25-5D038D62EE71}" destId="{8A171E55-BDA5-7548-B8FC-37B20FB0C974}" srcOrd="0" destOrd="0" presId="urn:microsoft.com/office/officeart/2005/8/layout/orgChart1"/>
    <dgm:cxn modelId="{16A6C4AC-3367-AC42-8725-6E34B3404568}" srcId="{0F122EFD-9EE2-DB44-9563-11D0FEEDFB56}" destId="{C27CD076-905A-D04B-9F8F-6B546CB23BEA}" srcOrd="0" destOrd="0" parTransId="{F7A9E94F-03CA-3842-AF24-E7122FF14089}" sibTransId="{67C6E116-9328-7D4D-ADAA-08CECB496C15}"/>
    <dgm:cxn modelId="{C96FE8B1-DCB5-B34A-BD12-C79EB829BE81}" type="presParOf" srcId="{A90A7451-EC87-1C43-B369-E4504B1561C8}" destId="{40008281-89DE-1644-8902-0751E300742E}" srcOrd="0" destOrd="0" presId="urn:microsoft.com/office/officeart/2005/8/layout/orgChart1"/>
    <dgm:cxn modelId="{D6248CCC-1298-614D-8668-1528A8D23B8C}" type="presParOf" srcId="{40008281-89DE-1644-8902-0751E300742E}" destId="{5040A1E2-CE78-7648-A343-BC336C8AA7D7}" srcOrd="0" destOrd="0" presId="urn:microsoft.com/office/officeart/2005/8/layout/orgChart1"/>
    <dgm:cxn modelId="{A57AF8F8-5E8B-F64F-B0A8-8FB46F5BA889}" type="presParOf" srcId="{5040A1E2-CE78-7648-A343-BC336C8AA7D7}" destId="{13AB5657-BCF3-0348-B1CF-6336D93A89B6}" srcOrd="0" destOrd="0" presId="urn:microsoft.com/office/officeart/2005/8/layout/orgChart1"/>
    <dgm:cxn modelId="{EF101FCF-C197-DF4A-95BA-A42E4A40D203}" type="presParOf" srcId="{5040A1E2-CE78-7648-A343-BC336C8AA7D7}" destId="{FEE3644D-0691-AC43-9970-F13783FB1D59}" srcOrd="1" destOrd="0" presId="urn:microsoft.com/office/officeart/2005/8/layout/orgChart1"/>
    <dgm:cxn modelId="{F695D118-81E9-F742-BFED-E789F725A9C6}" type="presParOf" srcId="{40008281-89DE-1644-8902-0751E300742E}" destId="{3CFA7EA1-449C-8042-A910-9E6ED2E7949F}" srcOrd="1" destOrd="0" presId="urn:microsoft.com/office/officeart/2005/8/layout/orgChart1"/>
    <dgm:cxn modelId="{C0B3DA26-454F-4C44-A2F3-F813DE265D98}" type="presParOf" srcId="{3CFA7EA1-449C-8042-A910-9E6ED2E7949F}" destId="{5CF00EA7-4BC4-D14B-AEF8-E0814E08D6A4}" srcOrd="0" destOrd="0" presId="urn:microsoft.com/office/officeart/2005/8/layout/orgChart1"/>
    <dgm:cxn modelId="{CD822715-4DAE-8441-85CC-568C200AA9BB}" type="presParOf" srcId="{3CFA7EA1-449C-8042-A910-9E6ED2E7949F}" destId="{A23366CF-D579-3E4C-B793-61C14A8D1ECC}" srcOrd="1" destOrd="0" presId="urn:microsoft.com/office/officeart/2005/8/layout/orgChart1"/>
    <dgm:cxn modelId="{DEBCC4F1-C2F4-9A4F-9512-6C23B2E48C9F}" type="presParOf" srcId="{A23366CF-D579-3E4C-B793-61C14A8D1ECC}" destId="{DB407255-416D-DD4E-BBB6-EAFD7A65490C}" srcOrd="0" destOrd="0" presId="urn:microsoft.com/office/officeart/2005/8/layout/orgChart1"/>
    <dgm:cxn modelId="{BBDD707F-032C-6442-8577-BFF2564AA4BD}" type="presParOf" srcId="{DB407255-416D-DD4E-BBB6-EAFD7A65490C}" destId="{8B534AEC-CE22-8849-A2F6-B64D4E606225}" srcOrd="0" destOrd="0" presId="urn:microsoft.com/office/officeart/2005/8/layout/orgChart1"/>
    <dgm:cxn modelId="{1CDEC8F0-E42C-E04D-95B9-810F2602AA9C}" type="presParOf" srcId="{DB407255-416D-DD4E-BBB6-EAFD7A65490C}" destId="{C2E46E00-132D-574C-A90E-37284CAC5A0C}" srcOrd="1" destOrd="0" presId="urn:microsoft.com/office/officeart/2005/8/layout/orgChart1"/>
    <dgm:cxn modelId="{61CFA7BD-921A-FD4E-BCEB-E4723243F364}" type="presParOf" srcId="{A23366CF-D579-3E4C-B793-61C14A8D1ECC}" destId="{9673A2BB-2BF0-D849-BC5F-FE4500A3DB47}" srcOrd="1" destOrd="0" presId="urn:microsoft.com/office/officeart/2005/8/layout/orgChart1"/>
    <dgm:cxn modelId="{A0880B08-DF31-ED40-9BB7-55FACF211036}" type="presParOf" srcId="{A23366CF-D579-3E4C-B793-61C14A8D1ECC}" destId="{07B0BAAA-6B84-A949-891B-9AF54F50BDAE}" srcOrd="2" destOrd="0" presId="urn:microsoft.com/office/officeart/2005/8/layout/orgChart1"/>
    <dgm:cxn modelId="{CAF2D496-4B04-AA40-A03A-EEB8090116F8}" type="presParOf" srcId="{3CFA7EA1-449C-8042-A910-9E6ED2E7949F}" destId="{B3BC0156-7D15-5445-8AF2-55666314CDA4}" srcOrd="2" destOrd="0" presId="urn:microsoft.com/office/officeart/2005/8/layout/orgChart1"/>
    <dgm:cxn modelId="{813B93D9-8F19-9C49-B49B-DEF5AAF0C110}" type="presParOf" srcId="{3CFA7EA1-449C-8042-A910-9E6ED2E7949F}" destId="{172F1EF7-3C91-1144-A714-189C2A4228CC}" srcOrd="3" destOrd="0" presId="urn:microsoft.com/office/officeart/2005/8/layout/orgChart1"/>
    <dgm:cxn modelId="{5EED2CAC-4627-CF48-B404-D2A7C7EBA6AE}" type="presParOf" srcId="{172F1EF7-3C91-1144-A714-189C2A4228CC}" destId="{3C58ECC7-BC1D-DF45-B30A-51DCEA25A29D}" srcOrd="0" destOrd="0" presId="urn:microsoft.com/office/officeart/2005/8/layout/orgChart1"/>
    <dgm:cxn modelId="{30D363D7-4E0F-6047-8868-A61BBBA7FE29}" type="presParOf" srcId="{3C58ECC7-BC1D-DF45-B30A-51DCEA25A29D}" destId="{AAF12472-2D03-BD43-9C21-816009DC9C5F}" srcOrd="0" destOrd="0" presId="urn:microsoft.com/office/officeart/2005/8/layout/orgChart1"/>
    <dgm:cxn modelId="{F7EFCDF4-AA7F-E944-AE6D-8E7725153DCA}" type="presParOf" srcId="{3C58ECC7-BC1D-DF45-B30A-51DCEA25A29D}" destId="{07FF7E4C-C774-7C4B-9104-D34BF531715B}" srcOrd="1" destOrd="0" presId="urn:microsoft.com/office/officeart/2005/8/layout/orgChart1"/>
    <dgm:cxn modelId="{7C088690-6E32-D147-B5FE-A9AD5FF93117}" type="presParOf" srcId="{172F1EF7-3C91-1144-A714-189C2A4228CC}" destId="{A712DC7A-CCFA-2045-B0C0-58EAC49708B4}" srcOrd="1" destOrd="0" presId="urn:microsoft.com/office/officeart/2005/8/layout/orgChart1"/>
    <dgm:cxn modelId="{E6737F40-4964-164C-8C75-9A1F7BE02313}" type="presParOf" srcId="{172F1EF7-3C91-1144-A714-189C2A4228CC}" destId="{71386A65-BCBE-2943-9AD3-37EC2CC76600}" srcOrd="2" destOrd="0" presId="urn:microsoft.com/office/officeart/2005/8/layout/orgChart1"/>
    <dgm:cxn modelId="{F082129C-74DD-2547-BBA7-E01769C1E136}" type="presParOf" srcId="{3CFA7EA1-449C-8042-A910-9E6ED2E7949F}" destId="{1CB5BE3E-F370-0940-91F8-111405065CF2}" srcOrd="4" destOrd="0" presId="urn:microsoft.com/office/officeart/2005/8/layout/orgChart1"/>
    <dgm:cxn modelId="{DC84A0B3-A6EF-3645-ABB1-214C92BBE848}" type="presParOf" srcId="{3CFA7EA1-449C-8042-A910-9E6ED2E7949F}" destId="{42E50B8D-2AD7-4340-B906-41A42B0AEEB9}" srcOrd="5" destOrd="0" presId="urn:microsoft.com/office/officeart/2005/8/layout/orgChart1"/>
    <dgm:cxn modelId="{BD6BE7AA-94E5-E54B-9CBF-FA7129441403}" type="presParOf" srcId="{42E50B8D-2AD7-4340-B906-41A42B0AEEB9}" destId="{89B32BD1-6B5A-D444-A5CA-2396CEFB2595}" srcOrd="0" destOrd="0" presId="urn:microsoft.com/office/officeart/2005/8/layout/orgChart1"/>
    <dgm:cxn modelId="{2400B28E-2009-964F-BBFE-52644101A575}" type="presParOf" srcId="{89B32BD1-6B5A-D444-A5CA-2396CEFB2595}" destId="{8A171E55-BDA5-7548-B8FC-37B20FB0C974}" srcOrd="0" destOrd="0" presId="urn:microsoft.com/office/officeart/2005/8/layout/orgChart1"/>
    <dgm:cxn modelId="{250939D9-5221-BF43-85FA-A6CB6EA863D8}" type="presParOf" srcId="{89B32BD1-6B5A-D444-A5CA-2396CEFB2595}" destId="{6F90AFE1-BE43-7345-B000-E5E1513C187A}" srcOrd="1" destOrd="0" presId="urn:microsoft.com/office/officeart/2005/8/layout/orgChart1"/>
    <dgm:cxn modelId="{3966F297-EE78-F246-BFA7-1499FA4A624C}" type="presParOf" srcId="{42E50B8D-2AD7-4340-B906-41A42B0AEEB9}" destId="{7F0AFB19-48B8-234B-B868-E06E44982ECD}" srcOrd="1" destOrd="0" presId="urn:microsoft.com/office/officeart/2005/8/layout/orgChart1"/>
    <dgm:cxn modelId="{370BDEC0-CB35-654F-8A72-348250D41F43}" type="presParOf" srcId="{42E50B8D-2AD7-4340-B906-41A42B0AEEB9}" destId="{4DDA4AC7-28DC-544E-A372-C6CC296CE5BF}" srcOrd="2" destOrd="0" presId="urn:microsoft.com/office/officeart/2005/8/layout/orgChart1"/>
    <dgm:cxn modelId="{4937491E-9587-AC40-A00C-5F0A5160FC26}" type="presParOf" srcId="{40008281-89DE-1644-8902-0751E300742E}" destId="{892BAF0A-6672-2E45-930D-2F2C65CFB3A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648559" cy="5671080"/>
        <a:chOff x="0" y="0"/>
        <a:chExt cx="8648559" cy="5671080"/>
      </a:xfrm>
    </dsp:grpSpPr>
    <dsp:sp modelId="{3D734EE6-F148-3944-8857-9674A853D9A2}">
      <dsp:nvSpPr>
        <dsp:cNvPr id="3" name="Rectangles 2"/>
        <dsp:cNvSpPr/>
      </dsp:nvSpPr>
      <dsp:spPr bwMode="white">
        <a:xfrm>
          <a:off x="0" y="1512835"/>
          <a:ext cx="2636756" cy="1045845"/>
        </a:xfrm>
        <a:prstGeom prst="rect">
          <a:avLst/>
        </a:prstGeom>
      </dsp:spPr>
      <dsp:style>
        <a:lnRef idx="2">
          <a:schemeClr val="accent1"/>
        </a:lnRef>
        <a:fillRef idx="1">
          <a:schemeClr val="accent1"/>
        </a:fillRef>
        <a:effectRef idx="0">
          <a:scrgbClr r="0" g="0" b="0"/>
        </a:effectRef>
        <a:fontRef idx="minor">
          <a:schemeClr val="lt1"/>
        </a:fontRef>
      </dsp:style>
      <dsp:txBody>
        <a:bodyPr lIns="192024" tIns="109728" rIns="192024" bIns="109728"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GB" dirty="0"/>
            <a:t>Supervised Learning</a:t>
          </a:r>
        </a:p>
      </dsp:txBody>
      <dsp:txXfrm>
        <a:off x="0" y="1512835"/>
        <a:ext cx="2636756" cy="1045845"/>
      </dsp:txXfrm>
    </dsp:sp>
    <dsp:sp modelId="{E4065781-AFDD-3445-B7BB-6A7506DB1C34}">
      <dsp:nvSpPr>
        <dsp:cNvPr id="4" name="Rectangles 3"/>
        <dsp:cNvSpPr/>
      </dsp:nvSpPr>
      <dsp:spPr bwMode="white">
        <a:xfrm>
          <a:off x="0" y="2558680"/>
          <a:ext cx="2636756" cy="1599565"/>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06680" tIns="106680" rIns="142240" bIns="160020" anchor="t"/>
        <a:lstStyle>
          <a:lvl1pPr algn="l">
            <a:defRPr sz="2700"/>
          </a:lvl1pPr>
          <a:lvl2pPr marL="228600" indent="-228600" algn="l">
            <a:defRPr sz="2700"/>
          </a:lvl2pPr>
          <a:lvl3pPr marL="457200" indent="-228600" algn="l">
            <a:defRPr sz="2700"/>
          </a:lvl3pPr>
          <a:lvl4pPr marL="685800" indent="-228600" algn="l">
            <a:defRPr sz="2700"/>
          </a:lvl4pPr>
          <a:lvl5pPr marL="914400" indent="-228600" algn="l">
            <a:defRPr sz="2700"/>
          </a:lvl5pPr>
          <a:lvl6pPr marL="1143000" indent="-228600" algn="l">
            <a:defRPr sz="2700"/>
          </a:lvl6pPr>
          <a:lvl7pPr marL="1371600" indent="-228600" algn="l">
            <a:defRPr sz="2700"/>
          </a:lvl7pPr>
          <a:lvl8pPr marL="1600200" indent="-228600" algn="l">
            <a:defRPr sz="2700"/>
          </a:lvl8pPr>
          <a:lvl9pPr marL="1828800" indent="-228600" algn="l">
            <a:defRPr sz="2700"/>
          </a:lvl9pPr>
        </a:lstStyle>
        <a:p>
          <a:pPr marL="228600" lvl="1" indent="-228600">
            <a:lnSpc>
              <a:spcPct val="100000"/>
            </a:lnSpc>
            <a:spcBef>
              <a:spcPct val="0"/>
            </a:spcBef>
            <a:spcAft>
              <a:spcPct val="15000"/>
            </a:spcAft>
            <a:buChar char="•"/>
          </a:pPr>
          <a:r>
            <a:rPr lang="en-GB" sz="2000" dirty="0">
              <a:solidFill>
                <a:schemeClr val="dk1"/>
              </a:solidFill>
            </a:rPr>
            <a:t>Labelled Data</a:t>
          </a:r>
          <a:endParaRPr lang="en-GB" sz="2000" dirty="0">
            <a:solidFill>
              <a:schemeClr val="dk1"/>
            </a:solidFill>
          </a:endParaRPr>
        </a:p>
        <a:p>
          <a:pPr marL="228600" lvl="1" indent="-228600">
            <a:lnSpc>
              <a:spcPct val="100000"/>
            </a:lnSpc>
            <a:spcBef>
              <a:spcPct val="0"/>
            </a:spcBef>
            <a:spcAft>
              <a:spcPct val="15000"/>
            </a:spcAft>
            <a:buChar char="•"/>
          </a:pPr>
          <a:r>
            <a:rPr lang="en-GB" sz="2000" dirty="0">
              <a:solidFill>
                <a:schemeClr val="dk1"/>
              </a:solidFill>
            </a:rPr>
            <a:t>Direct Feedback</a:t>
          </a:r>
          <a:endParaRPr lang="en-GB" sz="2000" dirty="0">
            <a:solidFill>
              <a:schemeClr val="dk1"/>
            </a:solidFill>
          </a:endParaRPr>
        </a:p>
        <a:p>
          <a:pPr marL="228600" lvl="1" indent="-228600">
            <a:lnSpc>
              <a:spcPct val="100000"/>
            </a:lnSpc>
            <a:spcBef>
              <a:spcPct val="0"/>
            </a:spcBef>
            <a:spcAft>
              <a:spcPct val="15000"/>
            </a:spcAft>
            <a:buChar char="•"/>
          </a:pPr>
          <a:r>
            <a:rPr lang="en-GB" sz="2000" dirty="0">
              <a:solidFill>
                <a:schemeClr val="dk1"/>
              </a:solidFill>
            </a:rPr>
            <a:t>Predict Outcome</a:t>
          </a:r>
          <a:endParaRPr>
            <a:solidFill>
              <a:schemeClr val="dk1"/>
            </a:solidFill>
          </a:endParaRPr>
        </a:p>
      </dsp:txBody>
      <dsp:txXfrm>
        <a:off x="0" y="2558680"/>
        <a:ext cx="2636756" cy="1599565"/>
      </dsp:txXfrm>
    </dsp:sp>
    <dsp:sp modelId="{1C8C399F-752D-584A-98A4-EB07D617C9A3}">
      <dsp:nvSpPr>
        <dsp:cNvPr id="5" name="Rectangles 4"/>
        <dsp:cNvSpPr/>
      </dsp:nvSpPr>
      <dsp:spPr bwMode="white">
        <a:xfrm>
          <a:off x="3005902" y="1512835"/>
          <a:ext cx="2636756" cy="1045845"/>
        </a:xfrm>
        <a:prstGeom prst="rect">
          <a:avLst/>
        </a:prstGeom>
      </dsp:spPr>
      <dsp:style>
        <a:lnRef idx="2">
          <a:schemeClr val="accent1"/>
        </a:lnRef>
        <a:fillRef idx="1">
          <a:schemeClr val="accent1"/>
        </a:fillRef>
        <a:effectRef idx="0">
          <a:scrgbClr r="0" g="0" b="0"/>
        </a:effectRef>
        <a:fontRef idx="minor">
          <a:schemeClr val="lt1"/>
        </a:fontRef>
      </dsp:style>
      <dsp:txBody>
        <a:bodyPr lIns="192024" tIns="109728" rIns="192024" bIns="109728"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GB" dirty="0"/>
            <a:t>Unsupervised Learning</a:t>
          </a:r>
        </a:p>
      </dsp:txBody>
      <dsp:txXfrm>
        <a:off x="3005902" y="1512835"/>
        <a:ext cx="2636756" cy="1045845"/>
      </dsp:txXfrm>
    </dsp:sp>
    <dsp:sp modelId="{FF8E1CEB-D459-8042-9860-DE6016061CAF}">
      <dsp:nvSpPr>
        <dsp:cNvPr id="6" name="Rectangles 5"/>
        <dsp:cNvSpPr/>
      </dsp:nvSpPr>
      <dsp:spPr bwMode="white">
        <a:xfrm>
          <a:off x="3005902" y="2558680"/>
          <a:ext cx="2636756" cy="1599565"/>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06680" tIns="106680" rIns="142240" bIns="160020" anchor="t"/>
        <a:lstStyle>
          <a:lvl1pPr algn="l">
            <a:defRPr sz="2700"/>
          </a:lvl1pPr>
          <a:lvl2pPr marL="228600" indent="-228600" algn="l">
            <a:defRPr sz="2700"/>
          </a:lvl2pPr>
          <a:lvl3pPr marL="457200" indent="-228600" algn="l">
            <a:defRPr sz="2700"/>
          </a:lvl3pPr>
          <a:lvl4pPr marL="685800" indent="-228600" algn="l">
            <a:defRPr sz="2700"/>
          </a:lvl4pPr>
          <a:lvl5pPr marL="914400" indent="-228600" algn="l">
            <a:defRPr sz="2700"/>
          </a:lvl5pPr>
          <a:lvl6pPr marL="1143000" indent="-228600" algn="l">
            <a:defRPr sz="2700"/>
          </a:lvl6pPr>
          <a:lvl7pPr marL="1371600" indent="-228600" algn="l">
            <a:defRPr sz="2700"/>
          </a:lvl7pPr>
          <a:lvl8pPr marL="1600200" indent="-228600" algn="l">
            <a:defRPr sz="2700"/>
          </a:lvl8pPr>
          <a:lvl9pPr marL="1828800" indent="-228600" algn="l">
            <a:defRPr sz="2700"/>
          </a:lvl9pPr>
        </a:lstStyle>
        <a:p>
          <a:pPr marL="228600" lvl="1" indent="-228600">
            <a:lnSpc>
              <a:spcPct val="100000"/>
            </a:lnSpc>
            <a:spcBef>
              <a:spcPct val="0"/>
            </a:spcBef>
            <a:spcAft>
              <a:spcPct val="15000"/>
            </a:spcAft>
            <a:buChar char="•"/>
          </a:pPr>
          <a:r>
            <a:rPr lang="en-GB" sz="2000" dirty="0">
              <a:solidFill>
                <a:schemeClr val="dk1"/>
              </a:solidFill>
            </a:rPr>
            <a:t>No Labels/Targets</a:t>
          </a:r>
          <a:endParaRPr lang="en-GB" sz="2000" dirty="0">
            <a:solidFill>
              <a:schemeClr val="dk1"/>
            </a:solidFill>
          </a:endParaRPr>
        </a:p>
        <a:p>
          <a:pPr marL="228600" lvl="1" indent="-228600">
            <a:lnSpc>
              <a:spcPct val="100000"/>
            </a:lnSpc>
            <a:spcBef>
              <a:spcPct val="0"/>
            </a:spcBef>
            <a:spcAft>
              <a:spcPct val="15000"/>
            </a:spcAft>
            <a:buChar char="•"/>
          </a:pPr>
          <a:r>
            <a:rPr lang="en-GB" sz="2000" dirty="0">
              <a:solidFill>
                <a:schemeClr val="dk1"/>
              </a:solidFill>
            </a:rPr>
            <a:t>No Feedback</a:t>
          </a:r>
          <a:endParaRPr lang="en-GB" sz="2000" dirty="0">
            <a:solidFill>
              <a:schemeClr val="dk1"/>
            </a:solidFill>
          </a:endParaRPr>
        </a:p>
        <a:p>
          <a:pPr marL="228600" lvl="1" indent="-228600">
            <a:lnSpc>
              <a:spcPct val="100000"/>
            </a:lnSpc>
            <a:spcBef>
              <a:spcPct val="0"/>
            </a:spcBef>
            <a:spcAft>
              <a:spcPct val="15000"/>
            </a:spcAft>
            <a:buChar char="•"/>
          </a:pPr>
          <a:r>
            <a:rPr lang="en-GB" sz="2000" dirty="0">
              <a:solidFill>
                <a:schemeClr val="dk1"/>
              </a:solidFill>
            </a:rPr>
            <a:t>Find Hidden Structure in Data</a:t>
          </a:r>
          <a:endParaRPr>
            <a:solidFill>
              <a:schemeClr val="dk1"/>
            </a:solidFill>
          </a:endParaRPr>
        </a:p>
      </dsp:txBody>
      <dsp:txXfrm>
        <a:off x="3005902" y="2558680"/>
        <a:ext cx="2636756" cy="1599565"/>
      </dsp:txXfrm>
    </dsp:sp>
    <dsp:sp modelId="{92759D1D-F92F-294D-B1BF-86AD9A1C5127}">
      <dsp:nvSpPr>
        <dsp:cNvPr id="7" name="Rectangles 6"/>
        <dsp:cNvSpPr/>
      </dsp:nvSpPr>
      <dsp:spPr bwMode="white">
        <a:xfrm>
          <a:off x="6011803" y="1512835"/>
          <a:ext cx="2636756" cy="1045845"/>
        </a:xfrm>
        <a:prstGeom prst="rect">
          <a:avLst/>
        </a:prstGeom>
      </dsp:spPr>
      <dsp:style>
        <a:lnRef idx="2">
          <a:schemeClr val="accent1"/>
        </a:lnRef>
        <a:fillRef idx="1">
          <a:schemeClr val="accent1"/>
        </a:fillRef>
        <a:effectRef idx="0">
          <a:scrgbClr r="0" g="0" b="0"/>
        </a:effectRef>
        <a:fontRef idx="minor">
          <a:schemeClr val="lt1"/>
        </a:fontRef>
      </dsp:style>
      <dsp:txBody>
        <a:bodyPr lIns="192024" tIns="109728" rIns="192024" bIns="109728"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GB" dirty="0"/>
            <a:t>Reinforcement Learning</a:t>
          </a:r>
        </a:p>
      </dsp:txBody>
      <dsp:txXfrm>
        <a:off x="6011803" y="1512835"/>
        <a:ext cx="2636756" cy="1045845"/>
      </dsp:txXfrm>
    </dsp:sp>
    <dsp:sp modelId="{5E2EB5DE-A40C-FA4A-B606-8BB2209A6ABB}">
      <dsp:nvSpPr>
        <dsp:cNvPr id="8" name="Rectangles 7"/>
        <dsp:cNvSpPr/>
      </dsp:nvSpPr>
      <dsp:spPr bwMode="white">
        <a:xfrm>
          <a:off x="6011803" y="2558680"/>
          <a:ext cx="2636756" cy="1599565"/>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06680" tIns="106680" rIns="142240" bIns="160020" anchor="t"/>
        <a:lstStyle>
          <a:lvl1pPr algn="l">
            <a:defRPr sz="2700"/>
          </a:lvl1pPr>
          <a:lvl2pPr marL="228600" indent="-228600" algn="l">
            <a:defRPr sz="2700"/>
          </a:lvl2pPr>
          <a:lvl3pPr marL="457200" indent="-228600" algn="l">
            <a:defRPr sz="2700"/>
          </a:lvl3pPr>
          <a:lvl4pPr marL="685800" indent="-228600" algn="l">
            <a:defRPr sz="2700"/>
          </a:lvl4pPr>
          <a:lvl5pPr marL="914400" indent="-228600" algn="l">
            <a:defRPr sz="2700"/>
          </a:lvl5pPr>
          <a:lvl6pPr marL="1143000" indent="-228600" algn="l">
            <a:defRPr sz="2700"/>
          </a:lvl6pPr>
          <a:lvl7pPr marL="1371600" indent="-228600" algn="l">
            <a:defRPr sz="2700"/>
          </a:lvl7pPr>
          <a:lvl8pPr marL="1600200" indent="-228600" algn="l">
            <a:defRPr sz="2700"/>
          </a:lvl8pPr>
          <a:lvl9pPr marL="1828800" indent="-228600" algn="l">
            <a:defRPr sz="2700"/>
          </a:lvl9pPr>
        </a:lstStyle>
        <a:p>
          <a:pPr marL="228600" lvl="1" indent="-228600">
            <a:lnSpc>
              <a:spcPct val="100000"/>
            </a:lnSpc>
            <a:spcBef>
              <a:spcPct val="0"/>
            </a:spcBef>
            <a:spcAft>
              <a:spcPct val="15000"/>
            </a:spcAft>
            <a:buChar char="•"/>
          </a:pPr>
          <a:r>
            <a:rPr lang="en-GB" sz="2000" dirty="0">
              <a:solidFill>
                <a:schemeClr val="dk1"/>
              </a:solidFill>
            </a:rPr>
            <a:t>Decision Process</a:t>
          </a:r>
          <a:endParaRPr lang="en-GB" sz="2000" dirty="0">
            <a:solidFill>
              <a:schemeClr val="dk1"/>
            </a:solidFill>
          </a:endParaRPr>
        </a:p>
        <a:p>
          <a:pPr marL="228600" lvl="1" indent="-228600">
            <a:lnSpc>
              <a:spcPct val="100000"/>
            </a:lnSpc>
            <a:spcBef>
              <a:spcPct val="0"/>
            </a:spcBef>
            <a:spcAft>
              <a:spcPct val="15000"/>
            </a:spcAft>
            <a:buChar char="•"/>
          </a:pPr>
          <a:r>
            <a:rPr lang="en-GB" sz="2000" dirty="0">
              <a:solidFill>
                <a:schemeClr val="dk1"/>
              </a:solidFill>
            </a:rPr>
            <a:t>Reward System</a:t>
          </a:r>
          <a:endParaRPr lang="en-GB" sz="2000" dirty="0">
            <a:solidFill>
              <a:schemeClr val="dk1"/>
            </a:solidFill>
          </a:endParaRPr>
        </a:p>
        <a:p>
          <a:pPr marL="228600" lvl="1" indent="-228600">
            <a:lnSpc>
              <a:spcPct val="100000"/>
            </a:lnSpc>
            <a:spcBef>
              <a:spcPct val="0"/>
            </a:spcBef>
            <a:spcAft>
              <a:spcPct val="15000"/>
            </a:spcAft>
            <a:buChar char="•"/>
          </a:pPr>
          <a:r>
            <a:rPr lang="en-GB" sz="2000" dirty="0">
              <a:solidFill>
                <a:schemeClr val="dk1"/>
              </a:solidFill>
            </a:rPr>
            <a:t>Learn Series of Actions</a:t>
          </a:r>
          <a:endParaRPr>
            <a:solidFill>
              <a:schemeClr val="dk1"/>
            </a:solidFill>
          </a:endParaRPr>
        </a:p>
      </dsp:txBody>
      <dsp:txXfrm>
        <a:off x="6011803" y="2558680"/>
        <a:ext cx="2636756" cy="1599565"/>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724393" cy="1519540"/>
        <a:chOff x="0" y="0"/>
        <a:chExt cx="1724393" cy="1519540"/>
      </a:xfrm>
    </dsp:grpSpPr>
    <dsp:sp modelId="{5CF00EA7-4BC4-D14B-AEF8-E0814E08D6A4}">
      <dsp:nvSpPr>
        <dsp:cNvPr id="5" name="Freeform 4"/>
        <dsp:cNvSpPr/>
      </dsp:nvSpPr>
      <dsp:spPr bwMode="white">
        <a:xfrm>
          <a:off x="252104" y="706828"/>
          <a:ext cx="610092" cy="105884"/>
        </a:xfrm>
        <a:custGeom>
          <a:avLst/>
          <a:gdLst/>
          <a:ahLst/>
          <a:cxnLst/>
          <a:pathLst>
            <a:path w="961" h="167">
              <a:moveTo>
                <a:pt x="961" y="0"/>
              </a:moveTo>
              <a:lnTo>
                <a:pt x="961" y="83"/>
              </a:lnTo>
              <a:lnTo>
                <a:pt x="0" y="83"/>
              </a:lnTo>
              <a:lnTo>
                <a:pt x="0" y="167"/>
              </a:lnTo>
            </a:path>
          </a:pathLst>
        </a:custGeom>
      </dsp:spPr>
      <dsp:style>
        <a:lnRef idx="2">
          <a:schemeClr val="accent1">
            <a:shade val="60000"/>
          </a:schemeClr>
        </a:lnRef>
        <a:fillRef idx="0">
          <a:schemeClr val="accent1"/>
        </a:fillRef>
        <a:effectRef idx="0">
          <a:scrgbClr r="0" g="0" b="0"/>
        </a:effectRef>
        <a:fontRef idx="minor"/>
      </dsp:style>
      <dsp:txXfrm>
        <a:off x="252104" y="706828"/>
        <a:ext cx="610092" cy="105884"/>
      </dsp:txXfrm>
    </dsp:sp>
    <dsp:sp modelId="{B3BC0156-7D15-5445-8AF2-55666314CDA4}">
      <dsp:nvSpPr>
        <dsp:cNvPr id="8" name="Freeform 7"/>
        <dsp:cNvSpPr/>
      </dsp:nvSpPr>
      <dsp:spPr bwMode="white">
        <a:xfrm>
          <a:off x="862196" y="706828"/>
          <a:ext cx="0" cy="105884"/>
        </a:xfrm>
        <a:custGeom>
          <a:avLst/>
          <a:gdLst/>
          <a:ahLst/>
          <a:cxnLst/>
          <a:pathLst>
            <a:path h="167">
              <a:moveTo>
                <a:pt x="0" y="0"/>
              </a:moveTo>
              <a:lnTo>
                <a:pt x="0" y="83"/>
              </a:lnTo>
              <a:lnTo>
                <a:pt x="0" y="83"/>
              </a:lnTo>
              <a:lnTo>
                <a:pt x="0" y="167"/>
              </a:lnTo>
            </a:path>
          </a:pathLst>
        </a:custGeom>
      </dsp:spPr>
      <dsp:style>
        <a:lnRef idx="2">
          <a:schemeClr val="accent1">
            <a:shade val="60000"/>
          </a:schemeClr>
        </a:lnRef>
        <a:fillRef idx="0">
          <a:schemeClr val="accent1"/>
        </a:fillRef>
        <a:effectRef idx="0">
          <a:scrgbClr r="0" g="0" b="0"/>
        </a:effectRef>
        <a:fontRef idx="minor"/>
      </dsp:style>
      <dsp:txXfrm>
        <a:off x="862196" y="706828"/>
        <a:ext cx="0" cy="105884"/>
      </dsp:txXfrm>
    </dsp:sp>
    <dsp:sp modelId="{1CB5BE3E-F370-0940-91F8-111405065CF2}">
      <dsp:nvSpPr>
        <dsp:cNvPr id="11" name="Freeform 10"/>
        <dsp:cNvSpPr/>
      </dsp:nvSpPr>
      <dsp:spPr bwMode="white">
        <a:xfrm>
          <a:off x="862196" y="706828"/>
          <a:ext cx="610092" cy="105884"/>
        </a:xfrm>
        <a:custGeom>
          <a:avLst/>
          <a:gdLst/>
          <a:ahLst/>
          <a:cxnLst/>
          <a:pathLst>
            <a:path w="961" h="167">
              <a:moveTo>
                <a:pt x="0" y="0"/>
              </a:moveTo>
              <a:lnTo>
                <a:pt x="0" y="83"/>
              </a:lnTo>
              <a:lnTo>
                <a:pt x="961" y="83"/>
              </a:lnTo>
              <a:lnTo>
                <a:pt x="961" y="167"/>
              </a:lnTo>
            </a:path>
          </a:pathLst>
        </a:custGeom>
      </dsp:spPr>
      <dsp:style>
        <a:lnRef idx="2">
          <a:schemeClr val="accent1">
            <a:shade val="60000"/>
          </a:schemeClr>
        </a:lnRef>
        <a:fillRef idx="0">
          <a:schemeClr val="accent1"/>
        </a:fillRef>
        <a:effectRef idx="0">
          <a:scrgbClr r="0" g="0" b="0"/>
        </a:effectRef>
        <a:fontRef idx="minor"/>
      </dsp:style>
      <dsp:txXfrm>
        <a:off x="862196" y="706828"/>
        <a:ext cx="610092" cy="105884"/>
      </dsp:txXfrm>
    </dsp:sp>
    <dsp:sp modelId="{13AB5657-BCF3-0348-B1CF-6336D93A89B6}">
      <dsp:nvSpPr>
        <dsp:cNvPr id="3" name="Rectangles 2"/>
        <dsp:cNvSpPr/>
      </dsp:nvSpPr>
      <dsp:spPr bwMode="white">
        <a:xfrm>
          <a:off x="610092" y="454724"/>
          <a:ext cx="504208" cy="252104"/>
        </a:xfrm>
        <a:prstGeom prst="rect">
          <a:avLst/>
        </a:prstGeom>
      </dsp:spPr>
      <dsp:style>
        <a:lnRef idx="2">
          <a:schemeClr val="lt1"/>
        </a:lnRef>
        <a:fillRef idx="1">
          <a:schemeClr val="accent1"/>
        </a:fillRef>
        <a:effectRef idx="0">
          <a:scrgbClr r="0" g="0" b="0"/>
        </a:effectRef>
        <a:fontRef idx="minor">
          <a:schemeClr val="lt1"/>
        </a:fontRef>
      </dsp:style>
      <dsp:txBody>
        <a:bodyPr lIns="9525" tIns="9525" rIns="9525" bIns="9525"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GB"/>
            <a:t>...</a:t>
          </a:r>
          <a:endParaRPr lang="en-GB" dirty="0"/>
        </a:p>
      </dsp:txBody>
      <dsp:txXfrm>
        <a:off x="610092" y="454724"/>
        <a:ext cx="504208" cy="252104"/>
      </dsp:txXfrm>
    </dsp:sp>
    <dsp:sp modelId="{8B534AEC-CE22-8849-A2F6-B64D4E606225}">
      <dsp:nvSpPr>
        <dsp:cNvPr id="6" name="Rectangles 5"/>
        <dsp:cNvSpPr/>
      </dsp:nvSpPr>
      <dsp:spPr bwMode="white">
        <a:xfrm>
          <a:off x="0" y="812712"/>
          <a:ext cx="504208" cy="252104"/>
        </a:xfrm>
        <a:prstGeom prst="rect">
          <a:avLst/>
        </a:prstGeom>
      </dsp:spPr>
      <dsp:style>
        <a:lnRef idx="2">
          <a:schemeClr val="lt1"/>
        </a:lnRef>
        <a:fillRef idx="1">
          <a:schemeClr val="accent1"/>
        </a:fillRef>
        <a:effectRef idx="0">
          <a:scrgbClr r="0" g="0" b="0"/>
        </a:effectRef>
        <a:fontRef idx="minor">
          <a:schemeClr val="lt1"/>
        </a:fontRef>
      </dsp:style>
      <dsp:txBody>
        <a:bodyPr lIns="9525" tIns="9525" rIns="9525" bIns="9525"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GB" dirty="0"/>
            <a:t>…</a:t>
          </a:r>
        </a:p>
      </dsp:txBody>
      <dsp:txXfrm>
        <a:off x="0" y="812712"/>
        <a:ext cx="504208" cy="252104"/>
      </dsp:txXfrm>
    </dsp:sp>
    <dsp:sp modelId="{AAF12472-2D03-BD43-9C21-816009DC9C5F}">
      <dsp:nvSpPr>
        <dsp:cNvPr id="9" name="Rectangles 8"/>
        <dsp:cNvSpPr/>
      </dsp:nvSpPr>
      <dsp:spPr bwMode="white">
        <a:xfrm>
          <a:off x="610092" y="812712"/>
          <a:ext cx="504208" cy="252104"/>
        </a:xfrm>
        <a:prstGeom prst="rect">
          <a:avLst/>
        </a:prstGeom>
      </dsp:spPr>
      <dsp:style>
        <a:lnRef idx="2">
          <a:schemeClr val="lt1"/>
        </a:lnRef>
        <a:fillRef idx="1">
          <a:schemeClr val="accent1"/>
        </a:fillRef>
        <a:effectRef idx="0">
          <a:scrgbClr r="0" g="0" b="0"/>
        </a:effectRef>
        <a:fontRef idx="minor">
          <a:schemeClr val="lt1"/>
        </a:fontRef>
      </dsp:style>
      <dsp:txBody>
        <a:bodyPr lIns="9525" tIns="9525" rIns="9525" bIns="9525"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GB" dirty="0"/>
            <a:t>…</a:t>
          </a:r>
        </a:p>
      </dsp:txBody>
      <dsp:txXfrm>
        <a:off x="610092" y="812712"/>
        <a:ext cx="504208" cy="252104"/>
      </dsp:txXfrm>
    </dsp:sp>
    <dsp:sp modelId="{8A171E55-BDA5-7548-B8FC-37B20FB0C974}">
      <dsp:nvSpPr>
        <dsp:cNvPr id="12" name="Rectangles 11"/>
        <dsp:cNvSpPr/>
      </dsp:nvSpPr>
      <dsp:spPr bwMode="white">
        <a:xfrm>
          <a:off x="1220185" y="812712"/>
          <a:ext cx="504208" cy="252104"/>
        </a:xfrm>
        <a:prstGeom prst="rect">
          <a:avLst/>
        </a:prstGeom>
      </dsp:spPr>
      <dsp:style>
        <a:lnRef idx="2">
          <a:schemeClr val="lt1"/>
        </a:lnRef>
        <a:fillRef idx="1">
          <a:schemeClr val="accent1"/>
        </a:fillRef>
        <a:effectRef idx="0">
          <a:scrgbClr r="0" g="0" b="0"/>
        </a:effectRef>
        <a:fontRef idx="minor">
          <a:schemeClr val="lt1"/>
        </a:fontRef>
      </dsp:style>
      <dsp:txBody>
        <a:bodyPr lIns="9525" tIns="9525" rIns="9525" bIns="9525"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GB" dirty="0"/>
            <a:t>…</a:t>
          </a:r>
        </a:p>
      </dsp:txBody>
      <dsp:txXfrm>
        <a:off x="1220185" y="812712"/>
        <a:ext cx="504208" cy="252104"/>
      </dsp:txXfrm>
    </dsp:sp>
    <dsp:sp modelId="{FEE3644D-0691-AC43-9970-F13783FB1D59}">
      <dsp:nvSpPr>
        <dsp:cNvPr id="4" name="Rectangles 3" hidden="1"/>
        <dsp:cNvSpPr/>
      </dsp:nvSpPr>
      <dsp:spPr>
        <a:xfrm>
          <a:off x="610092" y="454724"/>
          <a:ext cx="100842" cy="252104"/>
        </a:xfrm>
        <a:prstGeom prst="rect">
          <a:avLst/>
        </a:prstGeom>
      </dsp:spPr>
      <dsp:txXfrm>
        <a:off x="610092" y="454724"/>
        <a:ext cx="100842" cy="252104"/>
      </dsp:txXfrm>
    </dsp:sp>
    <dsp:sp modelId="{C2E46E00-132D-574C-A90E-37284CAC5A0C}">
      <dsp:nvSpPr>
        <dsp:cNvPr id="7" name="Rectangles 6" hidden="1"/>
        <dsp:cNvSpPr/>
      </dsp:nvSpPr>
      <dsp:spPr>
        <a:xfrm>
          <a:off x="0" y="812712"/>
          <a:ext cx="100842" cy="252104"/>
        </a:xfrm>
        <a:prstGeom prst="rect">
          <a:avLst/>
        </a:prstGeom>
      </dsp:spPr>
      <dsp:txXfrm>
        <a:off x="0" y="812712"/>
        <a:ext cx="100842" cy="252104"/>
      </dsp:txXfrm>
    </dsp:sp>
    <dsp:sp modelId="{07FF7E4C-C774-7C4B-9104-D34BF531715B}">
      <dsp:nvSpPr>
        <dsp:cNvPr id="10" name="Rectangles 9" hidden="1"/>
        <dsp:cNvSpPr/>
      </dsp:nvSpPr>
      <dsp:spPr>
        <a:xfrm>
          <a:off x="610092" y="812712"/>
          <a:ext cx="100842" cy="252104"/>
        </a:xfrm>
        <a:prstGeom prst="rect">
          <a:avLst/>
        </a:prstGeom>
      </dsp:spPr>
      <dsp:txXfrm>
        <a:off x="610092" y="812712"/>
        <a:ext cx="100842" cy="252104"/>
      </dsp:txXfrm>
    </dsp:sp>
    <dsp:sp modelId="{6F90AFE1-BE43-7345-B000-E5E1513C187A}">
      <dsp:nvSpPr>
        <dsp:cNvPr id="13" name="Rectangles 12" hidden="1"/>
        <dsp:cNvSpPr/>
      </dsp:nvSpPr>
      <dsp:spPr>
        <a:xfrm>
          <a:off x="1220185" y="812712"/>
          <a:ext cx="100842" cy="252104"/>
        </a:xfrm>
        <a:prstGeom prst="rect">
          <a:avLst/>
        </a:prstGeom>
      </dsp:spPr>
      <dsp:txXfrm>
        <a:off x="1220185" y="812712"/>
        <a:ext cx="100842" cy="25210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8E423A-F08A-CB4B-817E-DFDABECEB0D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795DCF-13FA-D44A-BD32-65A4074E4646}"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795DCF-13FA-D44A-BD32-65A4074E4646}"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F40EE4E0-8969-5748-AC37-FFC8EB86C64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0D3AB8-0FEE-4547-9A2D-2AF315E8E90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F40EE4E0-8969-5748-AC37-FFC8EB86C64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0D3AB8-0FEE-4547-9A2D-2AF315E8E90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F40EE4E0-8969-5748-AC37-FFC8EB86C64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0D3AB8-0FEE-4547-9A2D-2AF315E8E90D}"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F40EE4E0-8969-5748-AC37-FFC8EB86C64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0D3AB8-0FEE-4547-9A2D-2AF315E8E90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endParaRPr lang="en-GB"/>
          </a:p>
        </p:txBody>
      </p:sp>
      <p:sp>
        <p:nvSpPr>
          <p:cNvPr id="4" name="Date Placeholder 3"/>
          <p:cNvSpPr>
            <a:spLocks noGrp="1"/>
          </p:cNvSpPr>
          <p:nvPr>
            <p:ph type="dt" sz="half" idx="10"/>
          </p:nvPr>
        </p:nvSpPr>
        <p:spPr/>
        <p:txBody>
          <a:bodyPr/>
          <a:lstStyle/>
          <a:p>
            <a:fld id="{F40EE4E0-8969-5748-AC37-FFC8EB86C64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0D3AB8-0FEE-4547-9A2D-2AF315E8E90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5" name="Date Placeholder 4"/>
          <p:cNvSpPr>
            <a:spLocks noGrp="1"/>
          </p:cNvSpPr>
          <p:nvPr>
            <p:ph type="dt" sz="half" idx="10"/>
          </p:nvPr>
        </p:nvSpPr>
        <p:spPr/>
        <p:txBody>
          <a:bodyPr/>
          <a:lstStyle/>
          <a:p>
            <a:fld id="{F40EE4E0-8969-5748-AC37-FFC8EB86C64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0D3AB8-0FEE-4547-9A2D-2AF315E8E90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7" name="Date Placeholder 6"/>
          <p:cNvSpPr>
            <a:spLocks noGrp="1"/>
          </p:cNvSpPr>
          <p:nvPr>
            <p:ph type="dt" sz="half" idx="10"/>
          </p:nvPr>
        </p:nvSpPr>
        <p:spPr/>
        <p:txBody>
          <a:bodyPr/>
          <a:lstStyle/>
          <a:p>
            <a:fld id="{F40EE4E0-8969-5748-AC37-FFC8EB86C64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0D3AB8-0FEE-4547-9A2D-2AF315E8E90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F40EE4E0-8969-5748-AC37-FFC8EB86C64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0D3AB8-0FEE-4547-9A2D-2AF315E8E90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0EE4E0-8969-5748-AC37-FFC8EB86C64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0D3AB8-0FEE-4547-9A2D-2AF315E8E90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fld id="{F40EE4E0-8969-5748-AC37-FFC8EB86C64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0D3AB8-0FEE-4547-9A2D-2AF315E8E90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fld id="{F40EE4E0-8969-5748-AC37-FFC8EB86C64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0D3AB8-0FEE-4547-9A2D-2AF315E8E90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0EE4E0-8969-5748-AC37-FFC8EB86C64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0D3AB8-0FEE-4547-9A2D-2AF315E8E90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image" Target="../media/image8.png"/><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1" Type="http://schemas.openxmlformats.org/officeDocument/2006/relationships/notesSlide" Target="../notesSlides/notesSlide1.xml"/><Relationship Id="rId10" Type="http://schemas.openxmlformats.org/officeDocument/2006/relationships/slideLayout" Target="../slideLayouts/slideLayout1.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webp"/></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67242" y="2491264"/>
            <a:ext cx="10400857" cy="2523768"/>
          </a:xfrm>
          <a:prstGeom prst="rect">
            <a:avLst/>
          </a:prstGeom>
          <a:noFill/>
        </p:spPr>
        <p:txBody>
          <a:bodyPr wrap="square">
            <a:spAutoFit/>
          </a:bodyPr>
          <a:lstStyle/>
          <a:p>
            <a:r>
              <a:rPr lang="en-IN" sz="2000" dirty="0">
                <a:latin typeface="Verdana" panose="020B0604030504040204" pitchFamily="34" charset="0"/>
                <a:ea typeface="Verdana" panose="020B0604030504040204" pitchFamily="34" charset="0"/>
                <a:cs typeface="Verdana" panose="020B0604030504040204" pitchFamily="34" charset="0"/>
              </a:rPr>
              <a:t>Today </a:t>
            </a:r>
            <a:r>
              <a:rPr lang="en-IN" sz="2000" b="0" i="0" dirty="0">
                <a:effectLst/>
                <a:latin typeface="Verdana" panose="020B0604030504040204" pitchFamily="34" charset="0"/>
                <a:ea typeface="Verdana" panose="020B0604030504040204" pitchFamily="34" charset="0"/>
                <a:cs typeface="Verdana" panose="020B0604030504040204" pitchFamily="34" charset="0"/>
              </a:rPr>
              <a:t>Machine Learning is one of the most exciting technologies.</a:t>
            </a:r>
            <a:r>
              <a:rPr lang="en-IN" sz="2000" b="1" dirty="0">
                <a:solidFill>
                  <a:srgbClr val="FFFFFF"/>
                </a:solidFill>
                <a:latin typeface="Verdana" panose="020B0604030504040204" pitchFamily="34" charset="0"/>
                <a:ea typeface="Verdana" panose="020B0604030504040204" pitchFamily="34" charset="0"/>
                <a:cs typeface="Verdana" panose="020B0604030504040204" pitchFamily="34" charset="0"/>
              </a:rPr>
              <a:t> </a:t>
            </a:r>
            <a:r>
              <a:rPr lang="en-US" sz="2000" dirty="0">
                <a:latin typeface="Verdana" panose="020B0604030504040204" pitchFamily="34" charset="0"/>
                <a:ea typeface="Verdana" panose="020B0604030504040204" pitchFamily="34" charset="0"/>
                <a:cs typeface="Verdana" panose="020B0604030504040204" pitchFamily="34" charset="0"/>
              </a:rPr>
              <a:t>Machine learning is a branch of artificial intelligence (AI) focused on building applications that learn from data and improve their accuracy over time without being explicit programmed. </a:t>
            </a:r>
            <a:r>
              <a:rPr lang="en-IN" sz="2000" b="0" i="0" dirty="0">
                <a:effectLst/>
                <a:latin typeface="Verdana" panose="020B0604030504040204" pitchFamily="34" charset="0"/>
                <a:ea typeface="Verdana" panose="020B0604030504040204" pitchFamily="34" charset="0"/>
                <a:cs typeface="Verdana" panose="020B0604030504040204" pitchFamily="34" charset="0"/>
              </a:rPr>
              <a:t>Machine learning is programming computers to optimize a performance criterion using example data or past experience. </a:t>
            </a:r>
            <a:r>
              <a:rPr lang="en-IN" sz="2000" b="0" i="0" dirty="0">
                <a:solidFill>
                  <a:srgbClr val="000000"/>
                </a:solidFill>
                <a:effectLst/>
                <a:latin typeface="Verdana" panose="020B0604030504040204" pitchFamily="34" charset="0"/>
              </a:rPr>
              <a:t>Machine Learning is a program that analyses data and learns to predict the outcome.</a:t>
            </a:r>
            <a:endParaRPr lang="en-IN" sz="2000" b="0" i="0" dirty="0">
              <a:effectLst/>
              <a:latin typeface="urw-din"/>
            </a:endParaRPr>
          </a:p>
          <a:p>
            <a:endParaRPr lang="en-US" dirty="0"/>
          </a:p>
        </p:txBody>
      </p:sp>
      <p:sp>
        <p:nvSpPr>
          <p:cNvPr id="6" name="TextBox 5"/>
          <p:cNvSpPr txBox="1"/>
          <p:nvPr/>
        </p:nvSpPr>
        <p:spPr>
          <a:xfrm>
            <a:off x="4187312" y="1348115"/>
            <a:ext cx="4478222" cy="923330"/>
          </a:xfrm>
          <a:prstGeom prst="rect">
            <a:avLst/>
          </a:prstGeom>
          <a:noFill/>
        </p:spPr>
        <p:txBody>
          <a:bodyPr wrap="square">
            <a:spAutoFit/>
          </a:bodyPr>
          <a:lstStyle/>
          <a:p>
            <a:r>
              <a:rPr lang="en-US" sz="3600" b="1" u="sng" dirty="0"/>
              <a:t>Machine Learning</a:t>
            </a:r>
            <a:endParaRPr lang="en-US" sz="3600" b="1" u="sng" dirty="0"/>
          </a:p>
          <a:p>
            <a:r>
              <a:rPr lang="en-US" dirty="0"/>
              <a:t> </a:t>
            </a:r>
            <a:endParaRPr lang="en-US" dirty="0"/>
          </a:p>
        </p:txBody>
      </p:sp>
      <p:sp>
        <p:nvSpPr>
          <p:cNvPr id="7" name="TextBox 6"/>
          <p:cNvSpPr txBox="1"/>
          <p:nvPr/>
        </p:nvSpPr>
        <p:spPr>
          <a:xfrm>
            <a:off x="5243402" y="728186"/>
            <a:ext cx="1280415" cy="400110"/>
          </a:xfrm>
          <a:prstGeom prst="rect">
            <a:avLst/>
          </a:prstGeom>
          <a:noFill/>
        </p:spPr>
        <p:txBody>
          <a:bodyPr wrap="none" rtlCol="0">
            <a:spAutoFit/>
          </a:bodyPr>
          <a:lstStyle/>
          <a:p>
            <a:r>
              <a:rPr lang="en-US" sz="2000" dirty="0"/>
              <a:t>Chapter -1</a:t>
            </a: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97302" y="0"/>
            <a:ext cx="1280415" cy="400110"/>
          </a:xfrm>
          <a:prstGeom prst="rect">
            <a:avLst/>
          </a:prstGeom>
          <a:noFill/>
        </p:spPr>
        <p:txBody>
          <a:bodyPr wrap="none" rtlCol="0">
            <a:spAutoFit/>
          </a:bodyPr>
          <a:lstStyle/>
          <a:p>
            <a:r>
              <a:rPr lang="en-US" sz="2000" dirty="0"/>
              <a:t>Chapter -3</a:t>
            </a:r>
            <a:endParaRPr lang="en-US" sz="2000" dirty="0"/>
          </a:p>
        </p:txBody>
      </p:sp>
      <p:sp>
        <p:nvSpPr>
          <p:cNvPr id="3" name="TextBox 2"/>
          <p:cNvSpPr txBox="1"/>
          <p:nvPr/>
        </p:nvSpPr>
        <p:spPr>
          <a:xfrm>
            <a:off x="2573079" y="400110"/>
            <a:ext cx="4954772" cy="523220"/>
          </a:xfrm>
          <a:prstGeom prst="rect">
            <a:avLst/>
          </a:prstGeom>
          <a:noFill/>
        </p:spPr>
        <p:txBody>
          <a:bodyPr wrap="square">
            <a:spAutoFit/>
          </a:bodyPr>
          <a:lstStyle/>
          <a:p>
            <a:r>
              <a:rPr lang="en-US" sz="2800" b="1" dirty="0"/>
              <a:t>	     </a:t>
            </a:r>
            <a:r>
              <a:rPr lang="en-US" sz="2800" b="1" u="sng" dirty="0"/>
              <a:t>Unsupervised Learning</a:t>
            </a:r>
            <a:endParaRPr lang="en-US" sz="2800" b="1" u="sng" dirty="0"/>
          </a:p>
        </p:txBody>
      </p:sp>
      <p:sp>
        <p:nvSpPr>
          <p:cNvPr id="7" name="TextBox 6"/>
          <p:cNvSpPr txBox="1"/>
          <p:nvPr/>
        </p:nvSpPr>
        <p:spPr>
          <a:xfrm>
            <a:off x="1060154" y="1454957"/>
            <a:ext cx="10071691" cy="4524315"/>
          </a:xfrm>
          <a:prstGeom prst="rect">
            <a:avLst/>
          </a:prstGeom>
          <a:noFill/>
        </p:spPr>
        <p:txBody>
          <a:bodyPr wrap="square">
            <a:spAutoFit/>
          </a:bodyPr>
          <a:lstStyle/>
          <a:p>
            <a:r>
              <a:rPr lang="en-IN" b="0" i="0" dirty="0">
                <a:effectLst/>
                <a:latin typeface="Arial" panose="020B0604020202020204" pitchFamily="34" charset="0"/>
              </a:rPr>
              <a:t>Unsupervised learning is a type of algorithm that learns patterns from untagged data. In other words </a:t>
            </a:r>
            <a:r>
              <a:rPr lang="en-IN" b="0" i="0" dirty="0">
                <a:solidFill>
                  <a:srgbClr val="333333"/>
                </a:solidFill>
                <a:effectLst/>
                <a:latin typeface="inter-regular"/>
              </a:rPr>
              <a:t>we do not have </a:t>
            </a:r>
            <a:r>
              <a:rPr lang="en-IN" b="0" i="0" dirty="0" err="1">
                <a:solidFill>
                  <a:srgbClr val="333333"/>
                </a:solidFill>
                <a:effectLst/>
                <a:latin typeface="inter-regular"/>
              </a:rPr>
              <a:t>labeled</a:t>
            </a:r>
            <a:r>
              <a:rPr lang="en-IN" b="0" i="0" dirty="0">
                <a:solidFill>
                  <a:srgbClr val="333333"/>
                </a:solidFill>
                <a:effectLst/>
                <a:latin typeface="inter-regular"/>
              </a:rPr>
              <a:t> data and need to find the hidden patterns from the given dataset.</a:t>
            </a:r>
            <a:endParaRPr lang="en-IN" b="0" i="0" dirty="0">
              <a:solidFill>
                <a:srgbClr val="333333"/>
              </a:solidFill>
              <a:effectLst/>
              <a:latin typeface="inter-regular"/>
            </a:endParaRPr>
          </a:p>
          <a:p>
            <a:r>
              <a:rPr lang="en-IN" dirty="0">
                <a:solidFill>
                  <a:srgbClr val="000000"/>
                </a:solidFill>
                <a:latin typeface="inter-regular"/>
              </a:rPr>
              <a:t>It</a:t>
            </a:r>
            <a:r>
              <a:rPr lang="en-IN" b="0" i="0" dirty="0">
                <a:solidFill>
                  <a:srgbClr val="000000"/>
                </a:solidFill>
                <a:effectLst/>
                <a:latin typeface="inter-regular"/>
              </a:rPr>
              <a:t> is helpful for finding useful insights from the data.</a:t>
            </a:r>
            <a:endParaRPr lang="en-IN" b="0" i="0" dirty="0">
              <a:solidFill>
                <a:srgbClr val="000000"/>
              </a:solidFill>
              <a:effectLst/>
              <a:latin typeface="inter-regular"/>
            </a:endParaRPr>
          </a:p>
          <a:p>
            <a:endParaRPr lang="en-IN" dirty="0"/>
          </a:p>
          <a:p>
            <a:r>
              <a:rPr lang="en-IN" b="0" i="0" dirty="0">
                <a:solidFill>
                  <a:srgbClr val="000000"/>
                </a:solidFill>
                <a:effectLst/>
                <a:latin typeface="inter-regular"/>
              </a:rPr>
              <a:t>Unsupervised learning is very much similar to our real life scenarios for example as a human learns to think by their own experiences, which makes it closer to the real world.</a:t>
            </a:r>
            <a:endParaRPr lang="en-IN" b="0" i="0" dirty="0">
              <a:solidFill>
                <a:srgbClr val="000000"/>
              </a:solidFill>
              <a:effectLst/>
              <a:latin typeface="inter-regular"/>
            </a:endParaRPr>
          </a:p>
          <a:p>
            <a:endParaRPr lang="en-IN" dirty="0">
              <a:solidFill>
                <a:srgbClr val="000000"/>
              </a:solidFill>
              <a:latin typeface="inter-regular"/>
            </a:endParaRPr>
          </a:p>
          <a:p>
            <a:r>
              <a:rPr lang="en-IN" b="0" i="0" dirty="0">
                <a:solidFill>
                  <a:srgbClr val="000000"/>
                </a:solidFill>
                <a:effectLst/>
                <a:latin typeface="inter-regular"/>
              </a:rPr>
              <a:t>The goal of unsupervised learning is to filter data sets or group of data sets according to to similarities found in the give data. </a:t>
            </a:r>
            <a:endParaRPr lang="en-IN" b="0" i="0" dirty="0">
              <a:solidFill>
                <a:srgbClr val="000000"/>
              </a:solidFill>
              <a:effectLst/>
              <a:latin typeface="inter-regular"/>
            </a:endParaRPr>
          </a:p>
          <a:p>
            <a:endParaRPr lang="en-IN" b="0" i="0" dirty="0">
              <a:solidFill>
                <a:srgbClr val="000000"/>
              </a:solidFill>
              <a:effectLst/>
              <a:latin typeface="inter-regular"/>
            </a:endParaRPr>
          </a:p>
          <a:p>
            <a:r>
              <a:rPr lang="en-IN" b="0" i="0" dirty="0">
                <a:solidFill>
                  <a:srgbClr val="333333"/>
                </a:solidFill>
                <a:effectLst/>
                <a:latin typeface="inter-regular"/>
              </a:rPr>
              <a:t>Suppose the unsupervised learning algorithm is given an input dataset containing images of different types of parrots and pigeons. The algorithm is never trained upon the given dataset, which means it does not have any idea about the features of the dataset. The task of the unsupervised learning algorithm is to identify the image features on their own. Unsupervised learning algorithm will perform this task by clustering the image dataset into the groups according to similarities between images.</a:t>
            </a:r>
            <a:endParaRPr lang="en-IN" b="0" i="0" dirty="0">
              <a:solidFill>
                <a:srgbClr val="000000"/>
              </a:solidFill>
              <a:effectLst/>
              <a:latin typeface="inter-regular"/>
            </a:endParaRPr>
          </a:p>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97302" y="0"/>
            <a:ext cx="1280415" cy="400110"/>
          </a:xfrm>
          <a:prstGeom prst="rect">
            <a:avLst/>
          </a:prstGeom>
          <a:noFill/>
        </p:spPr>
        <p:txBody>
          <a:bodyPr wrap="none" rtlCol="0">
            <a:spAutoFit/>
          </a:bodyPr>
          <a:lstStyle/>
          <a:p>
            <a:r>
              <a:rPr lang="en-US" sz="2000" dirty="0"/>
              <a:t>Chapter -3</a:t>
            </a:r>
            <a:endParaRPr lang="en-US" sz="2000" dirty="0"/>
          </a:p>
        </p:txBody>
      </p:sp>
      <p:sp>
        <p:nvSpPr>
          <p:cNvPr id="3" name="TextBox 2"/>
          <p:cNvSpPr txBox="1"/>
          <p:nvPr/>
        </p:nvSpPr>
        <p:spPr>
          <a:xfrm>
            <a:off x="2892055" y="400110"/>
            <a:ext cx="5050466" cy="523220"/>
          </a:xfrm>
          <a:prstGeom prst="rect">
            <a:avLst/>
          </a:prstGeom>
          <a:noFill/>
        </p:spPr>
        <p:txBody>
          <a:bodyPr wrap="square">
            <a:spAutoFit/>
          </a:bodyPr>
          <a:lstStyle/>
          <a:p>
            <a:r>
              <a:rPr lang="en-US" sz="2800" b="1" dirty="0"/>
              <a:t>	     </a:t>
            </a:r>
            <a:r>
              <a:rPr lang="en-US" sz="2800" b="1" u="sng" dirty="0"/>
              <a:t>Unsupervised Learning</a:t>
            </a:r>
            <a:endParaRPr lang="en-US" sz="2800" b="1" u="sng" dirty="0"/>
          </a:p>
        </p:txBody>
      </p:sp>
      <p:sp>
        <p:nvSpPr>
          <p:cNvPr id="11" name="TextBox 10"/>
          <p:cNvSpPr txBox="1"/>
          <p:nvPr/>
        </p:nvSpPr>
        <p:spPr>
          <a:xfrm>
            <a:off x="1287887" y="1757827"/>
            <a:ext cx="1487212"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IN" sz="1400" dirty="0"/>
              <a:t>Input Raw </a:t>
            </a:r>
            <a:endParaRPr lang="en-IN" sz="1400" dirty="0"/>
          </a:p>
          <a:p>
            <a:r>
              <a:rPr lang="en-IN" sz="1400" dirty="0"/>
              <a:t>( </a:t>
            </a:r>
            <a:r>
              <a:rPr lang="en-IN" sz="1400" dirty="0" err="1"/>
              <a:t>Unlabeled</a:t>
            </a:r>
            <a:r>
              <a:rPr lang="en-IN" sz="1400" dirty="0"/>
              <a:t>) Data</a:t>
            </a:r>
            <a:endParaRPr lang="en-US" sz="1400" dirty="0"/>
          </a:p>
        </p:txBody>
      </p:sp>
      <p:sp>
        <p:nvSpPr>
          <p:cNvPr id="8" name="TextBox 7"/>
          <p:cNvSpPr txBox="1"/>
          <p:nvPr/>
        </p:nvSpPr>
        <p:spPr>
          <a:xfrm>
            <a:off x="8927807" y="1765003"/>
            <a:ext cx="1343245" cy="30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IN" sz="1400" dirty="0"/>
              <a:t>       Output</a:t>
            </a:r>
            <a:endParaRPr lang="en-US" sz="1400" dirty="0"/>
          </a:p>
        </p:txBody>
      </p:sp>
      <p:sp>
        <p:nvSpPr>
          <p:cNvPr id="10" name="TextBox 9"/>
          <p:cNvSpPr txBox="1"/>
          <p:nvPr/>
        </p:nvSpPr>
        <p:spPr>
          <a:xfrm>
            <a:off x="3421357" y="4407155"/>
            <a:ext cx="1343245" cy="30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IN" sz="1400" dirty="0"/>
              <a:t>  Interpretation</a:t>
            </a:r>
            <a:endParaRPr lang="en-US" sz="1400" dirty="0"/>
          </a:p>
        </p:txBody>
      </p:sp>
      <p:sp>
        <p:nvSpPr>
          <p:cNvPr id="12" name="TextBox 11"/>
          <p:cNvSpPr txBox="1"/>
          <p:nvPr/>
        </p:nvSpPr>
        <p:spPr>
          <a:xfrm>
            <a:off x="5170970" y="2356633"/>
            <a:ext cx="1343245" cy="30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IN" sz="1400" dirty="0"/>
              <a:t>      Algorithm</a:t>
            </a:r>
            <a:endParaRPr lang="en-US" sz="1400" dirty="0"/>
          </a:p>
        </p:txBody>
      </p:sp>
      <p:sp>
        <p:nvSpPr>
          <p:cNvPr id="13" name="TextBox 12"/>
          <p:cNvSpPr txBox="1"/>
          <p:nvPr/>
        </p:nvSpPr>
        <p:spPr>
          <a:xfrm>
            <a:off x="7100777" y="4407155"/>
            <a:ext cx="1343245" cy="30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IN" sz="1400" dirty="0"/>
              <a:t>      Processing</a:t>
            </a:r>
            <a:endParaRPr lang="en-US" sz="1400" dirty="0"/>
          </a:p>
        </p:txBody>
      </p:sp>
      <p:pic>
        <p:nvPicPr>
          <p:cNvPr id="15" name="Picture 14"/>
          <p:cNvPicPr>
            <a:picLocks noChangeAspect="1"/>
          </p:cNvPicPr>
          <p:nvPr/>
        </p:nvPicPr>
        <p:blipFill>
          <a:blip r:embed="rId1"/>
          <a:stretch>
            <a:fillRect/>
          </a:stretch>
        </p:blipFill>
        <p:spPr>
          <a:xfrm>
            <a:off x="3551451" y="3358437"/>
            <a:ext cx="1058066" cy="813186"/>
          </a:xfrm>
          <a:prstGeom prst="rect">
            <a:avLst/>
          </a:prstGeom>
        </p:spPr>
      </p:pic>
      <p:graphicFrame>
        <p:nvGraphicFramePr>
          <p:cNvPr id="17" name="Diagram 16"/>
          <p:cNvGraphicFramePr/>
          <p:nvPr/>
        </p:nvGraphicFramePr>
        <p:xfrm>
          <a:off x="5034371" y="2649809"/>
          <a:ext cx="1724393" cy="15195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 name="Picture 19"/>
          <p:cNvPicPr>
            <a:picLocks noChangeAspect="1"/>
          </p:cNvPicPr>
          <p:nvPr/>
        </p:nvPicPr>
        <p:blipFill>
          <a:blip r:embed="rId7"/>
          <a:stretch>
            <a:fillRect/>
          </a:stretch>
        </p:blipFill>
        <p:spPr>
          <a:xfrm>
            <a:off x="8786594" y="2072780"/>
            <a:ext cx="1600812" cy="1489127"/>
          </a:xfrm>
          <a:prstGeom prst="rect">
            <a:avLst/>
          </a:prstGeom>
        </p:spPr>
      </p:pic>
      <p:pic>
        <p:nvPicPr>
          <p:cNvPr id="22" name="Picture 21"/>
          <p:cNvPicPr>
            <a:picLocks noChangeAspect="1"/>
          </p:cNvPicPr>
          <p:nvPr/>
        </p:nvPicPr>
        <p:blipFill>
          <a:blip r:embed="rId8"/>
          <a:stretch>
            <a:fillRect/>
          </a:stretch>
        </p:blipFill>
        <p:spPr>
          <a:xfrm>
            <a:off x="8978157" y="3429000"/>
            <a:ext cx="1563755" cy="1649721"/>
          </a:xfrm>
          <a:prstGeom prst="rect">
            <a:avLst/>
          </a:prstGeom>
        </p:spPr>
      </p:pic>
      <p:pic>
        <p:nvPicPr>
          <p:cNvPr id="24" name="Picture 23"/>
          <p:cNvPicPr>
            <a:picLocks noChangeAspect="1"/>
          </p:cNvPicPr>
          <p:nvPr/>
        </p:nvPicPr>
        <p:blipFill>
          <a:blip r:embed="rId9"/>
          <a:stretch>
            <a:fillRect/>
          </a:stretch>
        </p:blipFill>
        <p:spPr>
          <a:xfrm>
            <a:off x="412527" y="2914453"/>
            <a:ext cx="2717559" cy="1358780"/>
          </a:xfrm>
          <a:prstGeom prst="rect">
            <a:avLst/>
          </a:prstGeom>
        </p:spPr>
      </p:pic>
      <p:pic>
        <p:nvPicPr>
          <p:cNvPr id="26" name="Picture 25"/>
          <p:cNvPicPr>
            <a:picLocks noChangeAspect="1"/>
          </p:cNvPicPr>
          <p:nvPr/>
        </p:nvPicPr>
        <p:blipFill>
          <a:blip r:embed="rId1"/>
          <a:stretch>
            <a:fillRect/>
          </a:stretch>
        </p:blipFill>
        <p:spPr>
          <a:xfrm>
            <a:off x="7339060" y="3366141"/>
            <a:ext cx="1058066" cy="813186"/>
          </a:xfrm>
          <a:prstGeom prst="rect">
            <a:avLst/>
          </a:prstGeom>
        </p:spPr>
      </p:pic>
      <p:sp>
        <p:nvSpPr>
          <p:cNvPr id="27" name="Right Arrow 26"/>
          <p:cNvSpPr/>
          <p:nvPr/>
        </p:nvSpPr>
        <p:spPr>
          <a:xfrm>
            <a:off x="3051121" y="3429000"/>
            <a:ext cx="291271" cy="210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a:off x="4561528" y="3429000"/>
            <a:ext cx="291271" cy="210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6949592" y="3456493"/>
            <a:ext cx="291271" cy="210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a:off x="8443053" y="3456493"/>
            <a:ext cx="291271" cy="210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97302" y="0"/>
            <a:ext cx="1280415" cy="400110"/>
          </a:xfrm>
          <a:prstGeom prst="rect">
            <a:avLst/>
          </a:prstGeom>
          <a:noFill/>
        </p:spPr>
        <p:txBody>
          <a:bodyPr wrap="none" rtlCol="0">
            <a:spAutoFit/>
          </a:bodyPr>
          <a:lstStyle/>
          <a:p>
            <a:r>
              <a:rPr lang="en-US" sz="2000" dirty="0"/>
              <a:t>Chapter -3</a:t>
            </a:r>
            <a:endParaRPr lang="en-US" sz="2000" dirty="0"/>
          </a:p>
        </p:txBody>
      </p:sp>
      <p:sp>
        <p:nvSpPr>
          <p:cNvPr id="3" name="TextBox 2"/>
          <p:cNvSpPr txBox="1"/>
          <p:nvPr/>
        </p:nvSpPr>
        <p:spPr>
          <a:xfrm>
            <a:off x="2466753" y="400110"/>
            <a:ext cx="5061098" cy="523220"/>
          </a:xfrm>
          <a:prstGeom prst="rect">
            <a:avLst/>
          </a:prstGeom>
          <a:noFill/>
        </p:spPr>
        <p:txBody>
          <a:bodyPr wrap="square">
            <a:spAutoFit/>
          </a:bodyPr>
          <a:lstStyle/>
          <a:p>
            <a:r>
              <a:rPr lang="en-US" sz="2800" b="1" dirty="0"/>
              <a:t>	    </a:t>
            </a:r>
            <a:r>
              <a:rPr lang="en-US" sz="2800" b="1" u="sng" dirty="0"/>
              <a:t>Reinforcement Learning</a:t>
            </a:r>
            <a:endParaRPr lang="en-US" sz="2800" b="1" u="sng" dirty="0"/>
          </a:p>
        </p:txBody>
      </p:sp>
      <p:sp>
        <p:nvSpPr>
          <p:cNvPr id="7" name="TextBox 6"/>
          <p:cNvSpPr txBox="1"/>
          <p:nvPr/>
        </p:nvSpPr>
        <p:spPr>
          <a:xfrm>
            <a:off x="1060154" y="1323440"/>
            <a:ext cx="10071691" cy="2031325"/>
          </a:xfrm>
          <a:prstGeom prst="rect">
            <a:avLst/>
          </a:prstGeom>
          <a:noFill/>
        </p:spPr>
        <p:txBody>
          <a:bodyPr wrap="square">
            <a:spAutoFit/>
          </a:bodyPr>
          <a:lstStyle/>
          <a:p>
            <a:endParaRPr lang="en-IN" b="0" i="0" dirty="0">
              <a:effectLst/>
              <a:latin typeface="Arial" panose="020B0604020202020204" pitchFamily="34" charset="0"/>
            </a:endParaRPr>
          </a:p>
          <a:p>
            <a:endParaRPr lang="en-IN" dirty="0">
              <a:latin typeface="Arial" panose="020B0604020202020204" pitchFamily="34" charset="0"/>
            </a:endParaRPr>
          </a:p>
          <a:p>
            <a:r>
              <a:rPr lang="en-IN" b="0" i="0" dirty="0">
                <a:effectLst/>
                <a:latin typeface="Arial" panose="020B0604020202020204" pitchFamily="34" charset="0"/>
              </a:rPr>
              <a:t>Reinforcement Learning (RL) is </a:t>
            </a:r>
            <a:r>
              <a:rPr lang="en-IN" b="1" i="0" dirty="0">
                <a:effectLst/>
                <a:latin typeface="Arial" panose="020B0604020202020204" pitchFamily="34" charset="0"/>
              </a:rPr>
              <a:t>the science of decision making</a:t>
            </a:r>
            <a:r>
              <a:rPr lang="en-IN" b="0" i="0" dirty="0">
                <a:effectLst/>
                <a:latin typeface="Arial" panose="020B0604020202020204" pitchFamily="34" charset="0"/>
              </a:rPr>
              <a:t>. It is about learning the optimal </a:t>
            </a:r>
            <a:r>
              <a:rPr lang="en-IN" b="0" i="0" dirty="0" err="1">
                <a:effectLst/>
                <a:latin typeface="Arial" panose="020B0604020202020204" pitchFamily="34" charset="0"/>
              </a:rPr>
              <a:t>behavior</a:t>
            </a:r>
            <a:r>
              <a:rPr lang="en-IN" b="0" i="0" dirty="0">
                <a:effectLst/>
                <a:latin typeface="Arial" panose="020B0604020202020204" pitchFamily="34" charset="0"/>
              </a:rPr>
              <a:t> in an environment to obtain maximum reward. </a:t>
            </a:r>
            <a:r>
              <a:rPr lang="en-IN" b="0" i="0" dirty="0">
                <a:solidFill>
                  <a:srgbClr val="111C24"/>
                </a:solidFill>
                <a:effectLst/>
                <a:latin typeface="Roboto" panose="02000000000000000000" pitchFamily="2" charset="0"/>
              </a:rPr>
              <a:t>In which we learned through interactions with the environment and observations from our nearby peoples, conversations, things near to us and how it responds, similar to student exploring the world around the school or university campus and learning from the activities that help them achieve a goal.</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97302" y="0"/>
            <a:ext cx="1280415" cy="400110"/>
          </a:xfrm>
          <a:prstGeom prst="rect">
            <a:avLst/>
          </a:prstGeom>
          <a:noFill/>
        </p:spPr>
        <p:txBody>
          <a:bodyPr wrap="none" rtlCol="0">
            <a:spAutoFit/>
          </a:bodyPr>
          <a:lstStyle/>
          <a:p>
            <a:r>
              <a:rPr lang="en-US" sz="2000" dirty="0"/>
              <a:t>Chapter -3</a:t>
            </a:r>
            <a:endParaRPr lang="en-US" sz="2000" dirty="0"/>
          </a:p>
        </p:txBody>
      </p:sp>
      <p:sp>
        <p:nvSpPr>
          <p:cNvPr id="3" name="TextBox 2"/>
          <p:cNvSpPr txBox="1"/>
          <p:nvPr/>
        </p:nvSpPr>
        <p:spPr>
          <a:xfrm>
            <a:off x="2466753" y="400110"/>
            <a:ext cx="5061098" cy="523220"/>
          </a:xfrm>
          <a:prstGeom prst="rect">
            <a:avLst/>
          </a:prstGeom>
          <a:noFill/>
        </p:spPr>
        <p:txBody>
          <a:bodyPr wrap="square">
            <a:spAutoFit/>
          </a:bodyPr>
          <a:lstStyle/>
          <a:p>
            <a:r>
              <a:rPr lang="en-US" sz="2800" b="1" dirty="0"/>
              <a:t>	    </a:t>
            </a:r>
            <a:r>
              <a:rPr lang="en-US" sz="2800" b="1" u="sng" dirty="0"/>
              <a:t>Reinforcement Learning</a:t>
            </a:r>
            <a:endParaRPr lang="en-US" sz="2800" b="1" u="sng" dirty="0"/>
          </a:p>
        </p:txBody>
      </p:sp>
      <p:pic>
        <p:nvPicPr>
          <p:cNvPr id="5" name="Picture 4"/>
          <p:cNvPicPr>
            <a:picLocks noChangeAspect="1"/>
          </p:cNvPicPr>
          <p:nvPr/>
        </p:nvPicPr>
        <p:blipFill>
          <a:blip r:embed="rId1"/>
          <a:stretch>
            <a:fillRect/>
          </a:stretch>
        </p:blipFill>
        <p:spPr>
          <a:xfrm>
            <a:off x="945116" y="1219878"/>
            <a:ext cx="9855200" cy="51689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97302" y="0"/>
            <a:ext cx="1280415" cy="400110"/>
          </a:xfrm>
          <a:prstGeom prst="rect">
            <a:avLst/>
          </a:prstGeom>
          <a:noFill/>
        </p:spPr>
        <p:txBody>
          <a:bodyPr wrap="none" rtlCol="0">
            <a:spAutoFit/>
          </a:bodyPr>
          <a:lstStyle/>
          <a:p>
            <a:r>
              <a:rPr lang="en-US" sz="2000" dirty="0"/>
              <a:t>Chapter -4</a:t>
            </a:r>
            <a:endParaRPr lang="en-US" sz="2000" dirty="0"/>
          </a:p>
        </p:txBody>
      </p:sp>
      <p:sp>
        <p:nvSpPr>
          <p:cNvPr id="3" name="TextBox 2"/>
          <p:cNvSpPr txBox="1"/>
          <p:nvPr/>
        </p:nvSpPr>
        <p:spPr>
          <a:xfrm>
            <a:off x="2466753" y="400110"/>
            <a:ext cx="5061098" cy="523220"/>
          </a:xfrm>
          <a:prstGeom prst="rect">
            <a:avLst/>
          </a:prstGeom>
          <a:noFill/>
        </p:spPr>
        <p:txBody>
          <a:bodyPr wrap="square">
            <a:spAutoFit/>
          </a:bodyPr>
          <a:lstStyle/>
          <a:p>
            <a:r>
              <a:rPr lang="en-US" sz="2800" b="1" dirty="0"/>
              <a:t>	                     </a:t>
            </a:r>
            <a:r>
              <a:rPr lang="en-US" sz="2800" b="1" u="sng" dirty="0"/>
              <a:t>NumPy</a:t>
            </a:r>
            <a:endParaRPr lang="en-US" sz="2800" b="1" u="sng" dirty="0"/>
          </a:p>
        </p:txBody>
      </p:sp>
      <p:sp>
        <p:nvSpPr>
          <p:cNvPr id="6" name="TextBox 5"/>
          <p:cNvSpPr txBox="1"/>
          <p:nvPr/>
        </p:nvSpPr>
        <p:spPr>
          <a:xfrm>
            <a:off x="994826" y="1116472"/>
            <a:ext cx="10565781" cy="2031325"/>
          </a:xfrm>
          <a:prstGeom prst="rect">
            <a:avLst/>
          </a:prstGeom>
          <a:noFill/>
        </p:spPr>
        <p:txBody>
          <a:bodyPr wrap="square">
            <a:spAutoFit/>
          </a:bodyPr>
          <a:lstStyle/>
          <a:p>
            <a:r>
              <a:rPr lang="en-IN" i="1" dirty="0">
                <a:solidFill>
                  <a:srgbClr val="C00000"/>
                </a:solidFill>
                <a:effectLst/>
                <a:latin typeface="Helvetica" pitchFamily="2" charset="0"/>
              </a:rPr>
              <a:t>What is NumPy ?</a:t>
            </a:r>
            <a:endParaRPr lang="en-IN" i="1" dirty="0">
              <a:solidFill>
                <a:srgbClr val="C00000"/>
              </a:solidFill>
              <a:effectLst/>
              <a:latin typeface="Helvetica" pitchFamily="2" charset="0"/>
            </a:endParaRPr>
          </a:p>
          <a:p>
            <a:endParaRPr lang="en-IN" i="1" dirty="0">
              <a:latin typeface="Helvetica" pitchFamily="2" charset="0"/>
            </a:endParaRPr>
          </a:p>
          <a:p>
            <a:pPr marL="285750" indent="-285750">
              <a:buFont typeface="Arial" panose="020B0604020202020204" pitchFamily="34" charset="0"/>
              <a:buChar char="•"/>
            </a:pPr>
            <a:r>
              <a:rPr lang="en-IN" i="1" dirty="0" err="1">
                <a:effectLst/>
                <a:latin typeface="Helvetica" pitchFamily="2" charset="0"/>
              </a:rPr>
              <a:t>Numpy</a:t>
            </a:r>
            <a:r>
              <a:rPr lang="en-IN" i="1" dirty="0">
                <a:effectLst/>
                <a:latin typeface="Helvetica" pitchFamily="2" charset="0"/>
              </a:rPr>
              <a:t> is scientific computing library for python.</a:t>
            </a:r>
            <a:endParaRPr lang="en-IN" dirty="0">
              <a:effectLst/>
              <a:latin typeface="Helvetica" pitchFamily="2" charset="0"/>
            </a:endParaRPr>
          </a:p>
          <a:p>
            <a:pPr marL="285750" indent="-285750">
              <a:buFont typeface="Arial" panose="020B0604020202020204" pitchFamily="34" charset="0"/>
              <a:buChar char="•"/>
            </a:pPr>
            <a:r>
              <a:rPr lang="en-IN" i="1" dirty="0">
                <a:effectLst/>
                <a:latin typeface="Helvetica" pitchFamily="2" charset="0"/>
              </a:rPr>
              <a:t>Support large number of data in the form of multidimensional array and matrix.</a:t>
            </a:r>
            <a:endParaRPr lang="en-IN" dirty="0">
              <a:effectLst/>
              <a:latin typeface="Helvetica" pitchFamily="2" charset="0"/>
            </a:endParaRPr>
          </a:p>
          <a:p>
            <a:pPr marL="285750" indent="-285750">
              <a:buFont typeface="Arial" panose="020B0604020202020204" pitchFamily="34" charset="0"/>
              <a:buChar char="•"/>
            </a:pPr>
            <a:r>
              <a:rPr lang="en-IN" i="1" dirty="0">
                <a:effectLst/>
                <a:latin typeface="Helvetica" pitchFamily="2" charset="0"/>
              </a:rPr>
              <a:t>Use for mathematics calculation like linear algebra, Fourier transform and random number capabilities.</a:t>
            </a:r>
            <a:endParaRPr lang="en-IN" dirty="0">
              <a:effectLst/>
              <a:latin typeface="Helvetica" pitchFamily="2" charset="0"/>
            </a:endParaRPr>
          </a:p>
          <a:p>
            <a:endParaRPr lang="en-IN" dirty="0">
              <a:effectLst/>
              <a:latin typeface="Helvetica" pitchFamily="2" charset="0"/>
            </a:endParaRPr>
          </a:p>
        </p:txBody>
      </p:sp>
      <p:sp>
        <p:nvSpPr>
          <p:cNvPr id="8" name="TextBox 7"/>
          <p:cNvSpPr txBox="1"/>
          <p:nvPr/>
        </p:nvSpPr>
        <p:spPr>
          <a:xfrm>
            <a:off x="994826" y="3244334"/>
            <a:ext cx="6099716" cy="1477328"/>
          </a:xfrm>
          <a:prstGeom prst="rect">
            <a:avLst/>
          </a:prstGeom>
          <a:noFill/>
        </p:spPr>
        <p:txBody>
          <a:bodyPr wrap="square">
            <a:spAutoFit/>
          </a:bodyPr>
          <a:lstStyle/>
          <a:p>
            <a:r>
              <a:rPr lang="en-IN" i="1" dirty="0">
                <a:solidFill>
                  <a:srgbClr val="C00000"/>
                </a:solidFill>
                <a:effectLst/>
                <a:latin typeface="Helvetica" pitchFamily="2" charset="0"/>
              </a:rPr>
              <a:t>NumPy for Machine Learning.</a:t>
            </a:r>
            <a:endParaRPr lang="en-IN" i="1" dirty="0">
              <a:solidFill>
                <a:srgbClr val="C00000"/>
              </a:solidFill>
              <a:effectLst/>
              <a:latin typeface="Helvetica" pitchFamily="2" charset="0"/>
            </a:endParaRPr>
          </a:p>
          <a:p>
            <a:endParaRPr lang="en-IN" i="1" dirty="0">
              <a:solidFill>
                <a:srgbClr val="C00000"/>
              </a:solidFill>
              <a:latin typeface="Helvetica" pitchFamily="2" charset="0"/>
            </a:endParaRPr>
          </a:p>
          <a:p>
            <a:pPr marL="285750" indent="-285750">
              <a:buFont typeface="Arial" panose="020B0604020202020204" pitchFamily="34" charset="0"/>
              <a:buChar char="•"/>
            </a:pPr>
            <a:r>
              <a:rPr lang="en-IN" i="1" dirty="0">
                <a:effectLst/>
                <a:latin typeface="Helvetica" pitchFamily="2" charset="0"/>
              </a:rPr>
              <a:t>Machine learning not read direct images.</a:t>
            </a:r>
            <a:endParaRPr lang="en-IN" dirty="0">
              <a:effectLst/>
              <a:latin typeface="Helvetica" pitchFamily="2" charset="0"/>
            </a:endParaRPr>
          </a:p>
          <a:p>
            <a:pPr marL="285750" indent="-285750">
              <a:buFont typeface="Arial" panose="020B0604020202020204" pitchFamily="34" charset="0"/>
              <a:buChar char="•"/>
            </a:pPr>
            <a:r>
              <a:rPr lang="en-IN" i="1" dirty="0">
                <a:effectLst/>
                <a:latin typeface="Helvetica" pitchFamily="2" charset="0"/>
              </a:rPr>
              <a:t>So convert images into array for read images.</a:t>
            </a:r>
            <a:endParaRPr lang="en-IN" dirty="0">
              <a:effectLst/>
              <a:latin typeface="Helvetica" pitchFamily="2" charset="0"/>
            </a:endParaRPr>
          </a:p>
          <a:p>
            <a:endParaRPr lang="en-IN" dirty="0">
              <a:solidFill>
                <a:srgbClr val="C00000"/>
              </a:solidFill>
              <a:effectLst/>
              <a:latin typeface="Helvetica" pitchFamily="2" charset="0"/>
            </a:endParaRPr>
          </a:p>
        </p:txBody>
      </p:sp>
      <p:sp>
        <p:nvSpPr>
          <p:cNvPr id="10" name="TextBox 9"/>
          <p:cNvSpPr txBox="1"/>
          <p:nvPr/>
        </p:nvSpPr>
        <p:spPr>
          <a:xfrm>
            <a:off x="994826" y="4721662"/>
            <a:ext cx="7970754" cy="1477328"/>
          </a:xfrm>
          <a:prstGeom prst="rect">
            <a:avLst/>
          </a:prstGeom>
          <a:noFill/>
        </p:spPr>
        <p:txBody>
          <a:bodyPr wrap="square">
            <a:spAutoFit/>
          </a:bodyPr>
          <a:lstStyle/>
          <a:p>
            <a:r>
              <a:rPr lang="en-IN" i="1" dirty="0">
                <a:solidFill>
                  <a:srgbClr val="C00000"/>
                </a:solidFill>
                <a:effectLst/>
                <a:latin typeface="Helvetica" pitchFamily="2" charset="0"/>
              </a:rPr>
              <a:t>Import </a:t>
            </a:r>
            <a:r>
              <a:rPr lang="en-IN" i="1" dirty="0" err="1">
                <a:solidFill>
                  <a:srgbClr val="C00000"/>
                </a:solidFill>
                <a:effectLst/>
                <a:latin typeface="Helvetica" pitchFamily="2" charset="0"/>
              </a:rPr>
              <a:t>Numpy</a:t>
            </a:r>
            <a:endParaRPr lang="en-IN" i="1" dirty="0">
              <a:solidFill>
                <a:srgbClr val="C00000"/>
              </a:solidFill>
              <a:effectLst/>
              <a:latin typeface="Helvetica" pitchFamily="2" charset="0"/>
            </a:endParaRPr>
          </a:p>
          <a:p>
            <a:endParaRPr lang="en-IN" i="1" dirty="0">
              <a:solidFill>
                <a:srgbClr val="C00000"/>
              </a:solidFill>
              <a:latin typeface="Helvetica" pitchFamily="2" charset="0"/>
            </a:endParaRPr>
          </a:p>
          <a:p>
            <a:pPr marL="285750" indent="-285750">
              <a:buFont typeface="Arial" panose="020B0604020202020204" pitchFamily="34" charset="0"/>
              <a:buChar char="•"/>
            </a:pPr>
            <a:r>
              <a:rPr lang="en-IN" i="1" dirty="0">
                <a:effectLst/>
                <a:latin typeface="Helvetica" pitchFamily="2" charset="0"/>
              </a:rPr>
              <a:t>Import </a:t>
            </a:r>
            <a:r>
              <a:rPr lang="en-IN" i="1" dirty="0" err="1">
                <a:effectLst/>
                <a:latin typeface="Helvetica" pitchFamily="2" charset="0"/>
              </a:rPr>
              <a:t>Numpy</a:t>
            </a:r>
            <a:r>
              <a:rPr lang="en-IN" i="1" dirty="0">
                <a:effectLst/>
                <a:latin typeface="Helvetica" pitchFamily="2" charset="0"/>
              </a:rPr>
              <a:t> in </a:t>
            </a:r>
            <a:r>
              <a:rPr lang="en-IN" i="1" dirty="0" err="1">
                <a:effectLst/>
                <a:latin typeface="Helvetica" pitchFamily="2" charset="0"/>
              </a:rPr>
              <a:t>Jupyter</a:t>
            </a:r>
            <a:r>
              <a:rPr lang="en-IN" i="1" dirty="0">
                <a:effectLst/>
                <a:latin typeface="Helvetica" pitchFamily="2" charset="0"/>
              </a:rPr>
              <a:t> Notebook/</a:t>
            </a:r>
            <a:r>
              <a:rPr lang="en-IN" i="1" dirty="0" err="1">
                <a:effectLst/>
                <a:latin typeface="Helvetica" pitchFamily="2" charset="0"/>
              </a:rPr>
              <a:t>Pycharm</a:t>
            </a:r>
            <a:r>
              <a:rPr lang="en-IN" i="1" dirty="0">
                <a:effectLst/>
                <a:latin typeface="Helvetica" pitchFamily="2" charset="0"/>
              </a:rPr>
              <a:t>/VS code/Spyder</a:t>
            </a:r>
            <a:endParaRPr lang="en-IN" dirty="0">
              <a:effectLst/>
              <a:latin typeface="Helvetica" pitchFamily="2" charset="0"/>
            </a:endParaRPr>
          </a:p>
          <a:p>
            <a:pPr marL="285750" indent="-285750">
              <a:buFont typeface="Arial" panose="020B0604020202020204" pitchFamily="34" charset="0"/>
              <a:buChar char="•"/>
            </a:pPr>
            <a:r>
              <a:rPr lang="en-IN" i="1" dirty="0">
                <a:effectLst/>
                <a:latin typeface="Helvetica" pitchFamily="2" charset="0"/>
              </a:rPr>
              <a:t>import </a:t>
            </a:r>
            <a:r>
              <a:rPr lang="en-IN" i="1" dirty="0" err="1">
                <a:effectLst/>
                <a:latin typeface="Helvetica" pitchFamily="2" charset="0"/>
              </a:rPr>
              <a:t>numpy</a:t>
            </a:r>
            <a:r>
              <a:rPr lang="en-IN" i="1" dirty="0">
                <a:effectLst/>
                <a:latin typeface="Helvetica" pitchFamily="2" charset="0"/>
              </a:rPr>
              <a:t> as np</a:t>
            </a:r>
            <a:endParaRPr lang="en-IN" dirty="0">
              <a:effectLst/>
              <a:latin typeface="Helvetica" pitchFamily="2" charset="0"/>
            </a:endParaRPr>
          </a:p>
          <a:p>
            <a:endParaRPr lang="en-IN" dirty="0">
              <a:solidFill>
                <a:srgbClr val="C00000"/>
              </a:solidFill>
              <a:effectLst/>
              <a:latin typeface="Helvetica" pitchFamily="2"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97302" y="0"/>
            <a:ext cx="1280415" cy="400110"/>
          </a:xfrm>
          <a:prstGeom prst="rect">
            <a:avLst/>
          </a:prstGeom>
          <a:noFill/>
        </p:spPr>
        <p:txBody>
          <a:bodyPr wrap="none" rtlCol="0">
            <a:spAutoFit/>
          </a:bodyPr>
          <a:lstStyle/>
          <a:p>
            <a:r>
              <a:rPr lang="en-US" sz="2000" dirty="0"/>
              <a:t>Chapter -5</a:t>
            </a:r>
            <a:endParaRPr lang="en-US" sz="2000" dirty="0"/>
          </a:p>
        </p:txBody>
      </p:sp>
      <p:sp>
        <p:nvSpPr>
          <p:cNvPr id="3" name="TextBox 2"/>
          <p:cNvSpPr txBox="1"/>
          <p:nvPr/>
        </p:nvSpPr>
        <p:spPr>
          <a:xfrm>
            <a:off x="2466753" y="400110"/>
            <a:ext cx="5061098" cy="523220"/>
          </a:xfrm>
          <a:prstGeom prst="rect">
            <a:avLst/>
          </a:prstGeom>
          <a:noFill/>
        </p:spPr>
        <p:txBody>
          <a:bodyPr wrap="square">
            <a:spAutoFit/>
          </a:bodyPr>
          <a:lstStyle/>
          <a:p>
            <a:r>
              <a:rPr lang="en-US" sz="2800" b="1" dirty="0"/>
              <a:t>	                     </a:t>
            </a:r>
            <a:r>
              <a:rPr lang="en-US" sz="2800" b="1" u="sng" dirty="0"/>
              <a:t>Pandas</a:t>
            </a:r>
            <a:endParaRPr lang="en-US" sz="2800" b="1" u="sng" dirty="0"/>
          </a:p>
        </p:txBody>
      </p:sp>
      <p:sp>
        <p:nvSpPr>
          <p:cNvPr id="6" name="TextBox 5"/>
          <p:cNvSpPr txBox="1"/>
          <p:nvPr/>
        </p:nvSpPr>
        <p:spPr>
          <a:xfrm>
            <a:off x="994826" y="1068169"/>
            <a:ext cx="10565781" cy="2031325"/>
          </a:xfrm>
          <a:prstGeom prst="rect">
            <a:avLst/>
          </a:prstGeom>
          <a:noFill/>
        </p:spPr>
        <p:txBody>
          <a:bodyPr wrap="square">
            <a:spAutoFit/>
          </a:bodyPr>
          <a:lstStyle/>
          <a:p>
            <a:r>
              <a:rPr lang="en-IN" i="1" dirty="0">
                <a:solidFill>
                  <a:srgbClr val="C00000"/>
                </a:solidFill>
                <a:effectLst/>
                <a:latin typeface="Helvetica" pitchFamily="2" charset="0"/>
              </a:rPr>
              <a:t>What is pandas ?</a:t>
            </a:r>
            <a:endParaRPr lang="en-IN" i="1" dirty="0">
              <a:solidFill>
                <a:srgbClr val="C00000"/>
              </a:solidFill>
              <a:effectLst/>
              <a:latin typeface="Helvetica" pitchFamily="2" charset="0"/>
            </a:endParaRPr>
          </a:p>
          <a:p>
            <a:endParaRPr lang="en-IN" dirty="0">
              <a:solidFill>
                <a:srgbClr val="C00000"/>
              </a:solidFill>
              <a:effectLst/>
              <a:latin typeface="Helvetica" pitchFamily="2" charset="0"/>
            </a:endParaRPr>
          </a:p>
          <a:p>
            <a:pPr marL="285750" indent="-285750">
              <a:buFont typeface="Arial" panose="020B0604020202020204" pitchFamily="34" charset="0"/>
              <a:buChar char="•"/>
            </a:pPr>
            <a:r>
              <a:rPr lang="en-IN" i="1" dirty="0">
                <a:effectLst/>
                <a:latin typeface="Helvetica" pitchFamily="2" charset="0"/>
              </a:rPr>
              <a:t>pandas is a powerful python data analysis toolkit.</a:t>
            </a:r>
            <a:endParaRPr lang="en-IN" dirty="0">
              <a:effectLst/>
              <a:latin typeface="Helvetica" pitchFamily="2" charset="0"/>
            </a:endParaRPr>
          </a:p>
          <a:p>
            <a:pPr marL="285750" indent="-285750">
              <a:buFont typeface="Arial" panose="020B0604020202020204" pitchFamily="34" charset="0"/>
              <a:buChar char="•"/>
            </a:pPr>
            <a:r>
              <a:rPr lang="en-IN" i="1" dirty="0">
                <a:effectLst/>
                <a:latin typeface="Helvetica" pitchFamily="2" charset="0"/>
              </a:rPr>
              <a:t>open source.</a:t>
            </a:r>
            <a:endParaRPr lang="en-IN" dirty="0">
              <a:effectLst/>
              <a:latin typeface="Helvetica" pitchFamily="2" charset="0"/>
            </a:endParaRPr>
          </a:p>
          <a:p>
            <a:pPr marL="285750" indent="-285750">
              <a:buFont typeface="Arial" panose="020B0604020202020204" pitchFamily="34" charset="0"/>
              <a:buChar char="•"/>
            </a:pPr>
            <a:r>
              <a:rPr lang="en-IN" i="1" dirty="0">
                <a:effectLst/>
                <a:latin typeface="Helvetica" pitchFamily="2" charset="0"/>
              </a:rPr>
              <a:t>A fast and efficient Data frame object for data manipulation.</a:t>
            </a:r>
            <a:endParaRPr lang="en-IN" dirty="0">
              <a:effectLst/>
              <a:latin typeface="Helvetica" pitchFamily="2" charset="0"/>
            </a:endParaRPr>
          </a:p>
          <a:p>
            <a:pPr marL="285750" indent="-285750">
              <a:buFont typeface="Arial" panose="020B0604020202020204" pitchFamily="34" charset="0"/>
              <a:buChar char="•"/>
            </a:pPr>
            <a:r>
              <a:rPr lang="en-IN" i="1" dirty="0">
                <a:effectLst/>
                <a:latin typeface="Helvetica" pitchFamily="2" charset="0"/>
              </a:rPr>
              <a:t>Reading and writing data structures and different formats : csv, </a:t>
            </a:r>
            <a:r>
              <a:rPr lang="en-IN" i="1" dirty="0" err="1">
                <a:effectLst/>
                <a:latin typeface="Helvetica" pitchFamily="2" charset="0"/>
              </a:rPr>
              <a:t>tsv</a:t>
            </a:r>
            <a:r>
              <a:rPr lang="en-IN" i="1" dirty="0">
                <a:effectLst/>
                <a:latin typeface="Helvetica" pitchFamily="2" charset="0"/>
              </a:rPr>
              <a:t>, txt, XML, JSON, ZIP etc.</a:t>
            </a:r>
            <a:endParaRPr lang="en-IN" dirty="0">
              <a:effectLst/>
              <a:latin typeface="Helvetica" pitchFamily="2" charset="0"/>
            </a:endParaRPr>
          </a:p>
          <a:p>
            <a:endParaRPr lang="en-IN" dirty="0">
              <a:effectLst/>
              <a:latin typeface="Helvetica" pitchFamily="2" charset="0"/>
            </a:endParaRPr>
          </a:p>
        </p:txBody>
      </p:sp>
      <p:sp>
        <p:nvSpPr>
          <p:cNvPr id="8" name="TextBox 7"/>
          <p:cNvSpPr txBox="1"/>
          <p:nvPr/>
        </p:nvSpPr>
        <p:spPr>
          <a:xfrm>
            <a:off x="994826" y="3244334"/>
            <a:ext cx="6099716" cy="1477328"/>
          </a:xfrm>
          <a:prstGeom prst="rect">
            <a:avLst/>
          </a:prstGeom>
          <a:noFill/>
        </p:spPr>
        <p:txBody>
          <a:bodyPr wrap="square">
            <a:spAutoFit/>
          </a:bodyPr>
          <a:lstStyle/>
          <a:p>
            <a:r>
              <a:rPr lang="en-IN" i="1" dirty="0">
                <a:solidFill>
                  <a:srgbClr val="C00000"/>
                </a:solidFill>
                <a:effectLst/>
                <a:latin typeface="Helvetica" pitchFamily="2" charset="0"/>
              </a:rPr>
              <a:t>Pandas vs Excel</a:t>
            </a:r>
            <a:endParaRPr lang="en-IN" i="1" dirty="0">
              <a:solidFill>
                <a:srgbClr val="C00000"/>
              </a:solidFill>
              <a:effectLst/>
              <a:latin typeface="Helvetica" pitchFamily="2" charset="0"/>
            </a:endParaRPr>
          </a:p>
          <a:p>
            <a:endParaRPr lang="en-IN" dirty="0">
              <a:effectLst/>
              <a:latin typeface="Helvetica" pitchFamily="2" charset="0"/>
            </a:endParaRPr>
          </a:p>
          <a:p>
            <a:pPr marL="285750" indent="-285750">
              <a:buFont typeface="Arial" panose="020B0604020202020204" pitchFamily="34" charset="0"/>
              <a:buChar char="•"/>
            </a:pPr>
            <a:r>
              <a:rPr lang="en-IN" i="1" dirty="0">
                <a:effectLst/>
                <a:latin typeface="Helvetica" pitchFamily="2" charset="0"/>
              </a:rPr>
              <a:t>Excel - fill missing data manually</a:t>
            </a:r>
            <a:endParaRPr lang="en-IN" dirty="0">
              <a:effectLst/>
              <a:latin typeface="Helvetica" pitchFamily="2" charset="0"/>
            </a:endParaRPr>
          </a:p>
          <a:p>
            <a:pPr marL="285750" indent="-285750">
              <a:buFont typeface="Arial" panose="020B0604020202020204" pitchFamily="34" charset="0"/>
              <a:buChar char="•"/>
            </a:pPr>
            <a:r>
              <a:rPr lang="en-IN" i="1" dirty="0">
                <a:effectLst/>
                <a:latin typeface="Helvetica" pitchFamily="2" charset="0"/>
              </a:rPr>
              <a:t>Pandas - Fill millions of data using pandas</a:t>
            </a:r>
            <a:endParaRPr lang="en-IN" dirty="0">
              <a:effectLst/>
              <a:latin typeface="Helvetica" pitchFamily="2" charset="0"/>
            </a:endParaRPr>
          </a:p>
          <a:p>
            <a:endParaRPr lang="en-IN" dirty="0">
              <a:solidFill>
                <a:srgbClr val="C00000"/>
              </a:solidFill>
              <a:effectLst/>
              <a:latin typeface="Helvetica" pitchFamily="2" charset="0"/>
            </a:endParaRPr>
          </a:p>
        </p:txBody>
      </p:sp>
      <p:sp>
        <p:nvSpPr>
          <p:cNvPr id="10" name="TextBox 9"/>
          <p:cNvSpPr txBox="1"/>
          <p:nvPr/>
        </p:nvSpPr>
        <p:spPr>
          <a:xfrm>
            <a:off x="994826" y="4721662"/>
            <a:ext cx="7970754" cy="1754326"/>
          </a:xfrm>
          <a:prstGeom prst="rect">
            <a:avLst/>
          </a:prstGeom>
          <a:noFill/>
        </p:spPr>
        <p:txBody>
          <a:bodyPr wrap="square">
            <a:spAutoFit/>
          </a:bodyPr>
          <a:lstStyle/>
          <a:p>
            <a:r>
              <a:rPr lang="en-IN" i="1" dirty="0">
                <a:solidFill>
                  <a:srgbClr val="C00000"/>
                </a:solidFill>
                <a:effectLst/>
                <a:latin typeface="Helvetica" pitchFamily="2" charset="0"/>
              </a:rPr>
              <a:t>Pandas Data structure</a:t>
            </a:r>
            <a:endParaRPr lang="en-IN" dirty="0">
              <a:solidFill>
                <a:srgbClr val="C00000"/>
              </a:solidFill>
              <a:effectLst/>
              <a:latin typeface="Helvetica" pitchFamily="2" charset="0"/>
            </a:endParaRPr>
          </a:p>
          <a:p>
            <a:endParaRPr lang="en-IN" i="1" dirty="0">
              <a:effectLst/>
              <a:latin typeface="Helvetica" pitchFamily="2" charset="0"/>
            </a:endParaRPr>
          </a:p>
          <a:p>
            <a:pPr marL="285750" indent="-285750">
              <a:buFont typeface="Arial" panose="020B0604020202020204" pitchFamily="34" charset="0"/>
              <a:buChar char="•"/>
            </a:pPr>
            <a:r>
              <a:rPr lang="en-IN" i="1" dirty="0">
                <a:effectLst/>
                <a:latin typeface="Helvetica" pitchFamily="2" charset="0"/>
              </a:rPr>
              <a:t>Series - Single dimensional label data. Homogenous array.</a:t>
            </a:r>
            <a:endParaRPr lang="en-IN" dirty="0">
              <a:effectLst/>
              <a:latin typeface="Helvetica" pitchFamily="2" charset="0"/>
            </a:endParaRPr>
          </a:p>
          <a:p>
            <a:pPr marL="285750" indent="-285750">
              <a:buFont typeface="Arial" panose="020B0604020202020204" pitchFamily="34" charset="0"/>
              <a:buChar char="•"/>
            </a:pPr>
            <a:r>
              <a:rPr lang="en-IN" i="1" dirty="0" err="1">
                <a:effectLst/>
                <a:latin typeface="Helvetica" pitchFamily="2" charset="0"/>
              </a:rPr>
              <a:t>datataframe</a:t>
            </a:r>
            <a:r>
              <a:rPr lang="en-IN" i="1" dirty="0">
                <a:effectLst/>
                <a:latin typeface="Helvetica" pitchFamily="2" charset="0"/>
              </a:rPr>
              <a:t> - Two dimensional tabular format data. heterogenous array.</a:t>
            </a:r>
            <a:endParaRPr lang="en-IN" dirty="0">
              <a:effectLst/>
              <a:latin typeface="Helvetica" pitchFamily="2" charset="0"/>
            </a:endParaRPr>
          </a:p>
          <a:p>
            <a:pPr marL="285750" indent="-285750">
              <a:buFont typeface="Arial" panose="020B0604020202020204" pitchFamily="34" charset="0"/>
              <a:buChar char="•"/>
            </a:pPr>
            <a:r>
              <a:rPr lang="en-IN" i="1" dirty="0">
                <a:effectLst/>
                <a:latin typeface="Helvetica" pitchFamily="2" charset="0"/>
              </a:rPr>
              <a:t>Panel - Three dimensional data</a:t>
            </a:r>
            <a:endParaRPr lang="en-IN" dirty="0">
              <a:effectLst/>
              <a:latin typeface="Helvetica" pitchFamily="2" charset="0"/>
            </a:endParaRPr>
          </a:p>
          <a:p>
            <a:endParaRPr lang="en-IN" dirty="0">
              <a:solidFill>
                <a:srgbClr val="C00000"/>
              </a:solidFill>
              <a:effectLst/>
              <a:latin typeface="Helvetica"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97302" y="0"/>
            <a:ext cx="1280415" cy="400110"/>
          </a:xfrm>
          <a:prstGeom prst="rect">
            <a:avLst/>
          </a:prstGeom>
          <a:noFill/>
        </p:spPr>
        <p:txBody>
          <a:bodyPr wrap="none" rtlCol="0">
            <a:spAutoFit/>
          </a:bodyPr>
          <a:lstStyle/>
          <a:p>
            <a:r>
              <a:rPr lang="en-US" sz="2000" dirty="0"/>
              <a:t>Chapter -5</a:t>
            </a:r>
            <a:endParaRPr lang="en-US" sz="2000" dirty="0"/>
          </a:p>
        </p:txBody>
      </p:sp>
      <p:sp>
        <p:nvSpPr>
          <p:cNvPr id="3" name="TextBox 2"/>
          <p:cNvSpPr txBox="1"/>
          <p:nvPr/>
        </p:nvSpPr>
        <p:spPr>
          <a:xfrm>
            <a:off x="2466753" y="400110"/>
            <a:ext cx="5061098" cy="523220"/>
          </a:xfrm>
          <a:prstGeom prst="rect">
            <a:avLst/>
          </a:prstGeom>
          <a:noFill/>
        </p:spPr>
        <p:txBody>
          <a:bodyPr wrap="square">
            <a:spAutoFit/>
          </a:bodyPr>
          <a:lstStyle/>
          <a:p>
            <a:r>
              <a:rPr lang="en-US" sz="2800" b="1" dirty="0"/>
              <a:t>	                     </a:t>
            </a:r>
            <a:r>
              <a:rPr lang="en-US" sz="2800" b="1" u="sng" dirty="0"/>
              <a:t>Pandas</a:t>
            </a:r>
            <a:endParaRPr lang="en-US" sz="2800" b="1" u="sng" dirty="0"/>
          </a:p>
        </p:txBody>
      </p:sp>
      <p:sp>
        <p:nvSpPr>
          <p:cNvPr id="6" name="TextBox 5"/>
          <p:cNvSpPr txBox="1"/>
          <p:nvPr/>
        </p:nvSpPr>
        <p:spPr>
          <a:xfrm>
            <a:off x="994826" y="1068169"/>
            <a:ext cx="10565781" cy="1200329"/>
          </a:xfrm>
          <a:prstGeom prst="rect">
            <a:avLst/>
          </a:prstGeom>
          <a:noFill/>
        </p:spPr>
        <p:txBody>
          <a:bodyPr wrap="square">
            <a:spAutoFit/>
          </a:bodyPr>
          <a:lstStyle/>
          <a:p>
            <a:r>
              <a:rPr lang="en-IN" i="1" dirty="0">
                <a:solidFill>
                  <a:srgbClr val="C00000"/>
                </a:solidFill>
                <a:effectLst/>
                <a:latin typeface="Helvetica" pitchFamily="2" charset="0"/>
              </a:rPr>
              <a:t>Pandas vs </a:t>
            </a:r>
            <a:r>
              <a:rPr lang="en-IN" i="1" dirty="0" err="1">
                <a:solidFill>
                  <a:srgbClr val="C00000"/>
                </a:solidFill>
                <a:effectLst/>
                <a:latin typeface="Helvetica" pitchFamily="2" charset="0"/>
              </a:rPr>
              <a:t>Numpy</a:t>
            </a:r>
            <a:endParaRPr lang="en-IN" i="1" dirty="0">
              <a:solidFill>
                <a:srgbClr val="C00000"/>
              </a:solidFill>
              <a:effectLst/>
              <a:latin typeface="Helvetica" pitchFamily="2" charset="0"/>
            </a:endParaRPr>
          </a:p>
          <a:p>
            <a:endParaRPr lang="en-IN" dirty="0">
              <a:effectLst/>
              <a:latin typeface="Helvetica" pitchFamily="2" charset="0"/>
            </a:endParaRPr>
          </a:p>
          <a:p>
            <a:pPr marL="285750" indent="-285750">
              <a:buFont typeface="Arial" panose="020B0604020202020204" pitchFamily="34" charset="0"/>
              <a:buChar char="•"/>
            </a:pPr>
            <a:r>
              <a:rPr lang="en-IN" i="1" dirty="0" err="1">
                <a:effectLst/>
                <a:latin typeface="Helvetica" pitchFamily="2" charset="0"/>
              </a:rPr>
              <a:t>Numpy</a:t>
            </a:r>
            <a:r>
              <a:rPr lang="en-IN" i="1" dirty="0">
                <a:effectLst/>
                <a:latin typeface="Helvetica" pitchFamily="2" charset="0"/>
              </a:rPr>
              <a:t> array is used for the implementation of pandas data objects.</a:t>
            </a:r>
            <a:endParaRPr lang="en-IN" dirty="0">
              <a:effectLst/>
              <a:latin typeface="Helvetica" pitchFamily="2" charset="0"/>
            </a:endParaRPr>
          </a:p>
          <a:p>
            <a:endParaRPr lang="en-IN" dirty="0">
              <a:effectLst/>
              <a:latin typeface="Helvetica" pitchFamily="2" charset="0"/>
            </a:endParaRPr>
          </a:p>
        </p:txBody>
      </p:sp>
      <p:sp>
        <p:nvSpPr>
          <p:cNvPr id="8" name="TextBox 7"/>
          <p:cNvSpPr txBox="1"/>
          <p:nvPr/>
        </p:nvSpPr>
        <p:spPr>
          <a:xfrm>
            <a:off x="994826" y="2508353"/>
            <a:ext cx="6099716" cy="1200329"/>
          </a:xfrm>
          <a:prstGeom prst="rect">
            <a:avLst/>
          </a:prstGeom>
          <a:noFill/>
        </p:spPr>
        <p:txBody>
          <a:bodyPr wrap="square">
            <a:spAutoFit/>
          </a:bodyPr>
          <a:lstStyle/>
          <a:p>
            <a:r>
              <a:rPr lang="en-IN" i="1" dirty="0">
                <a:solidFill>
                  <a:srgbClr val="C00000"/>
                </a:solidFill>
                <a:effectLst/>
                <a:latin typeface="Helvetica" pitchFamily="2" charset="0"/>
              </a:rPr>
              <a:t>Installation of Pandas</a:t>
            </a:r>
            <a:endParaRPr lang="en-IN" dirty="0">
              <a:solidFill>
                <a:srgbClr val="C00000"/>
              </a:solidFill>
              <a:effectLst/>
              <a:latin typeface="Helvetica" pitchFamily="2" charset="0"/>
            </a:endParaRPr>
          </a:p>
          <a:p>
            <a:endParaRPr lang="en-IN" dirty="0">
              <a:effectLst/>
              <a:latin typeface="Helvetica" pitchFamily="2" charset="0"/>
            </a:endParaRPr>
          </a:p>
          <a:p>
            <a:pPr marL="285750" indent="-285750">
              <a:buFont typeface="Arial" panose="020B0604020202020204" pitchFamily="34" charset="0"/>
              <a:buChar char="•"/>
            </a:pPr>
            <a:r>
              <a:rPr lang="en-IN" i="1" dirty="0">
                <a:effectLst/>
                <a:latin typeface="Helvetica" pitchFamily="2" charset="0"/>
              </a:rPr>
              <a:t>pip install pandas</a:t>
            </a:r>
            <a:endParaRPr lang="en-IN" dirty="0">
              <a:effectLst/>
              <a:latin typeface="Helvetica" pitchFamily="2" charset="0"/>
            </a:endParaRPr>
          </a:p>
          <a:p>
            <a:endParaRPr lang="en-IN" dirty="0">
              <a:solidFill>
                <a:srgbClr val="C00000"/>
              </a:solidFill>
              <a:effectLst/>
              <a:latin typeface="Helvetica" pitchFamily="2" charset="0"/>
            </a:endParaRPr>
          </a:p>
        </p:txBody>
      </p:sp>
      <p:sp>
        <p:nvSpPr>
          <p:cNvPr id="5" name="TextBox 4"/>
          <p:cNvSpPr txBox="1"/>
          <p:nvPr/>
        </p:nvSpPr>
        <p:spPr>
          <a:xfrm>
            <a:off x="994826" y="3845840"/>
            <a:ext cx="6099716" cy="1200329"/>
          </a:xfrm>
          <a:prstGeom prst="rect">
            <a:avLst/>
          </a:prstGeom>
          <a:noFill/>
        </p:spPr>
        <p:txBody>
          <a:bodyPr wrap="square">
            <a:spAutoFit/>
          </a:bodyPr>
          <a:lstStyle/>
          <a:p>
            <a:r>
              <a:rPr lang="en-IN" i="1" dirty="0">
                <a:solidFill>
                  <a:srgbClr val="C00000"/>
                </a:solidFill>
                <a:effectLst/>
                <a:latin typeface="Helvetica" pitchFamily="2" charset="0"/>
              </a:rPr>
              <a:t>How to use pandas library</a:t>
            </a:r>
            <a:endParaRPr lang="en-IN" i="1" dirty="0">
              <a:solidFill>
                <a:srgbClr val="C00000"/>
              </a:solidFill>
              <a:effectLst/>
              <a:latin typeface="Helvetica" pitchFamily="2" charset="0"/>
            </a:endParaRPr>
          </a:p>
          <a:p>
            <a:endParaRPr lang="en-IN" i="1" dirty="0">
              <a:solidFill>
                <a:srgbClr val="C00000"/>
              </a:solidFill>
              <a:latin typeface="Helvetica" pitchFamily="2" charset="0"/>
            </a:endParaRPr>
          </a:p>
          <a:p>
            <a:pPr marL="285750" indent="-285750">
              <a:buFont typeface="Arial" panose="020B0604020202020204" pitchFamily="34" charset="0"/>
              <a:buChar char="•"/>
            </a:pPr>
            <a:r>
              <a:rPr lang="en-IN" i="1" dirty="0">
                <a:solidFill>
                  <a:srgbClr val="008100"/>
                </a:solidFill>
                <a:effectLst/>
                <a:latin typeface="Helvetica" pitchFamily="2" charset="0"/>
              </a:rPr>
              <a:t>import </a:t>
            </a:r>
            <a:r>
              <a:rPr lang="en-IN" i="1" dirty="0">
                <a:solidFill>
                  <a:srgbClr val="000000"/>
                </a:solidFill>
                <a:effectLst/>
                <a:latin typeface="Helvetica" pitchFamily="2" charset="0"/>
              </a:rPr>
              <a:t>pandas </a:t>
            </a:r>
            <a:r>
              <a:rPr lang="en-IN" i="1" dirty="0">
                <a:solidFill>
                  <a:srgbClr val="008100"/>
                </a:solidFill>
                <a:effectLst/>
                <a:latin typeface="Helvetica" pitchFamily="2" charset="0"/>
              </a:rPr>
              <a:t>as </a:t>
            </a:r>
            <a:r>
              <a:rPr lang="en-IN" i="1" dirty="0">
                <a:solidFill>
                  <a:srgbClr val="000000"/>
                </a:solidFill>
                <a:effectLst/>
                <a:latin typeface="Helvetica" pitchFamily="2" charset="0"/>
              </a:rPr>
              <a:t>pd</a:t>
            </a:r>
            <a:endParaRPr lang="en-IN" dirty="0">
              <a:solidFill>
                <a:srgbClr val="008100"/>
              </a:solidFill>
              <a:effectLst/>
              <a:latin typeface="Helvetica" pitchFamily="2" charset="0"/>
            </a:endParaRPr>
          </a:p>
          <a:p>
            <a:endParaRPr lang="en-IN" dirty="0">
              <a:solidFill>
                <a:srgbClr val="C00000"/>
              </a:solidFill>
              <a:effectLst/>
              <a:latin typeface="Helvetica" pitchFamily="2" charset="0"/>
            </a:endParaRPr>
          </a:p>
        </p:txBody>
      </p:sp>
      <p:sp>
        <p:nvSpPr>
          <p:cNvPr id="13" name="TextBox 12"/>
          <p:cNvSpPr txBox="1"/>
          <p:nvPr/>
        </p:nvSpPr>
        <p:spPr>
          <a:xfrm>
            <a:off x="994825" y="4998661"/>
            <a:ext cx="9933369" cy="2031325"/>
          </a:xfrm>
          <a:prstGeom prst="rect">
            <a:avLst/>
          </a:prstGeom>
          <a:noFill/>
        </p:spPr>
        <p:txBody>
          <a:bodyPr wrap="square">
            <a:spAutoFit/>
          </a:bodyPr>
          <a:lstStyle/>
          <a:p>
            <a:r>
              <a:rPr lang="en-IN" i="1" dirty="0">
                <a:solidFill>
                  <a:srgbClr val="C00000"/>
                </a:solidFill>
                <a:latin typeface="Helvetica" pitchFamily="2" charset="0"/>
              </a:rPr>
              <a:t>What is Pandas </a:t>
            </a:r>
            <a:r>
              <a:rPr lang="en-IN" i="1" dirty="0" err="1">
                <a:solidFill>
                  <a:srgbClr val="C00000"/>
                </a:solidFill>
                <a:latin typeface="Helvetica" pitchFamily="2" charset="0"/>
              </a:rPr>
              <a:t>DataFrame</a:t>
            </a:r>
            <a:r>
              <a:rPr lang="en-IN" i="1" dirty="0">
                <a:solidFill>
                  <a:srgbClr val="C00000"/>
                </a:solidFill>
                <a:latin typeface="Helvetica" pitchFamily="2" charset="0"/>
              </a:rPr>
              <a:t> ?</a:t>
            </a:r>
            <a:endParaRPr lang="en-IN" i="1" dirty="0">
              <a:solidFill>
                <a:srgbClr val="C00000"/>
              </a:solidFill>
              <a:latin typeface="Helvetica" pitchFamily="2" charset="0"/>
            </a:endParaRPr>
          </a:p>
          <a:p>
            <a:endParaRPr lang="en-IN" i="1" dirty="0">
              <a:solidFill>
                <a:srgbClr val="C00000"/>
              </a:solidFill>
              <a:latin typeface="Helvetica" pitchFamily="2" charset="0"/>
            </a:endParaRPr>
          </a:p>
          <a:p>
            <a:r>
              <a:rPr lang="en-IN" i="1" dirty="0">
                <a:effectLst/>
                <a:latin typeface="Helvetica" pitchFamily="2" charset="0"/>
              </a:rPr>
              <a:t>Pandas </a:t>
            </a:r>
            <a:r>
              <a:rPr lang="en-IN" i="1" dirty="0" err="1">
                <a:effectLst/>
                <a:latin typeface="Helvetica" pitchFamily="2" charset="0"/>
              </a:rPr>
              <a:t>Dataframe</a:t>
            </a:r>
            <a:r>
              <a:rPr lang="en-IN" i="1" dirty="0">
                <a:effectLst/>
                <a:latin typeface="Helvetica" pitchFamily="2" charset="0"/>
              </a:rPr>
              <a:t> is two-dimensional, Size-mutable , potentially heterogenous tabular data structure with labelled axis(rows &amp; columns)</a:t>
            </a:r>
            <a:endParaRPr lang="en-IN" dirty="0">
              <a:effectLst/>
              <a:latin typeface="Helvetica" pitchFamily="2" charset="0"/>
            </a:endParaRPr>
          </a:p>
          <a:p>
            <a:endParaRPr lang="en-IN" i="1" dirty="0">
              <a:solidFill>
                <a:srgbClr val="C00000"/>
              </a:solidFill>
              <a:latin typeface="Helvetica" pitchFamily="2" charset="0"/>
            </a:endParaRPr>
          </a:p>
          <a:p>
            <a:endParaRPr lang="en-IN" i="1" dirty="0">
              <a:solidFill>
                <a:srgbClr val="C00000"/>
              </a:solidFill>
              <a:latin typeface="Helvetica" pitchFamily="2" charset="0"/>
            </a:endParaRP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86873" y="305307"/>
            <a:ext cx="1280415" cy="400110"/>
          </a:xfrm>
          <a:prstGeom prst="rect">
            <a:avLst/>
          </a:prstGeom>
          <a:noFill/>
        </p:spPr>
        <p:txBody>
          <a:bodyPr wrap="none" rtlCol="0">
            <a:spAutoFit/>
          </a:bodyPr>
          <a:lstStyle/>
          <a:p>
            <a:r>
              <a:rPr lang="en-US" sz="2000" dirty="0"/>
              <a:t>Chapter -6</a:t>
            </a:r>
            <a:endParaRPr lang="en-US" sz="2000" dirty="0"/>
          </a:p>
        </p:txBody>
      </p:sp>
      <p:sp>
        <p:nvSpPr>
          <p:cNvPr id="3" name="TextBox 2"/>
          <p:cNvSpPr txBox="1"/>
          <p:nvPr/>
        </p:nvSpPr>
        <p:spPr>
          <a:xfrm>
            <a:off x="2466753" y="755487"/>
            <a:ext cx="5061098" cy="523220"/>
          </a:xfrm>
          <a:prstGeom prst="rect">
            <a:avLst/>
          </a:prstGeom>
          <a:noFill/>
        </p:spPr>
        <p:txBody>
          <a:bodyPr wrap="square">
            <a:spAutoFit/>
          </a:bodyPr>
          <a:lstStyle/>
          <a:p>
            <a:r>
              <a:rPr lang="en-US" sz="2800" b="1" dirty="0"/>
              <a:t>		 </a:t>
            </a:r>
            <a:r>
              <a:rPr lang="en-IN" sz="2400" b="1" u="sng" dirty="0">
                <a:effectLst/>
                <a:latin typeface="Calibri" panose="020F0502020204030204" charset="0"/>
                <a:ea typeface="Calibri" panose="020F0502020204030204" charset="0"/>
                <a:cs typeface="Times New Roman" panose="02020603050405020304" charset="0"/>
              </a:rPr>
              <a:t>Scikit – learn Library </a:t>
            </a:r>
            <a:endParaRPr lang="en-US" sz="2400" b="1" u="sng" dirty="0"/>
          </a:p>
        </p:txBody>
      </p:sp>
      <p:sp>
        <p:nvSpPr>
          <p:cNvPr id="6" name="TextBox 5"/>
          <p:cNvSpPr txBox="1"/>
          <p:nvPr/>
        </p:nvSpPr>
        <p:spPr>
          <a:xfrm>
            <a:off x="900609" y="1301339"/>
            <a:ext cx="10565781" cy="2585323"/>
          </a:xfrm>
          <a:prstGeom prst="rect">
            <a:avLst/>
          </a:prstGeom>
          <a:noFill/>
        </p:spPr>
        <p:txBody>
          <a:bodyPr wrap="square">
            <a:spAutoFit/>
          </a:bodyPr>
          <a:lstStyle/>
          <a:p>
            <a:r>
              <a:rPr lang="en-IN" i="1" dirty="0">
                <a:solidFill>
                  <a:srgbClr val="C00000"/>
                </a:solidFill>
                <a:effectLst/>
                <a:latin typeface="Helvetica" pitchFamily="2" charset="0"/>
              </a:rPr>
              <a:t>What is Scikit – learn Library</a:t>
            </a:r>
            <a:endParaRPr lang="en-IN" i="1" dirty="0">
              <a:solidFill>
                <a:srgbClr val="C00000"/>
              </a:solidFill>
              <a:effectLst/>
              <a:latin typeface="Helvetica" pitchFamily="2" charset="0"/>
            </a:endParaRPr>
          </a:p>
          <a:p>
            <a:endParaRPr lang="en-IN" dirty="0">
              <a:effectLst/>
              <a:latin typeface="Helvetica" pitchFamily="2" charset="0"/>
            </a:endParaRPr>
          </a:p>
          <a:p>
            <a:pPr marL="285750" indent="-285750">
              <a:buFont typeface="Arial" panose="020B0604020202020204" pitchFamily="34" charset="0"/>
              <a:buChar char="•"/>
            </a:pPr>
            <a:r>
              <a:rPr lang="en-IN" b="0" i="0" dirty="0">
                <a:solidFill>
                  <a:srgbClr val="000000"/>
                </a:solidFill>
                <a:effectLst/>
                <a:latin typeface="Nunito" pitchFamily="2" charset="77"/>
              </a:rPr>
              <a:t>Scikit-learn (</a:t>
            </a:r>
            <a:r>
              <a:rPr lang="en-IN" b="0" i="0" dirty="0" err="1">
                <a:solidFill>
                  <a:srgbClr val="000000"/>
                </a:solidFill>
                <a:effectLst/>
                <a:latin typeface="Nunito" pitchFamily="2" charset="77"/>
              </a:rPr>
              <a:t>Sklearn</a:t>
            </a:r>
            <a:r>
              <a:rPr lang="en-IN" b="0" i="0" dirty="0">
                <a:solidFill>
                  <a:srgbClr val="000000"/>
                </a:solidFill>
                <a:effectLst/>
                <a:latin typeface="Nunito" pitchFamily="2" charset="77"/>
              </a:rPr>
              <a:t>) is the most important and useful library for machine learning in Python.</a:t>
            </a:r>
            <a:endParaRPr lang="en-IN" b="0" i="0" dirty="0">
              <a:solidFill>
                <a:srgbClr val="000000"/>
              </a:solidFill>
              <a:effectLst/>
              <a:latin typeface="Nunito" pitchFamily="2" charset="77"/>
            </a:endParaRPr>
          </a:p>
          <a:p>
            <a:pPr marL="285750" indent="-285750">
              <a:buFont typeface="Arial" panose="020B0604020202020204" pitchFamily="34" charset="0"/>
              <a:buChar char="•"/>
            </a:pPr>
            <a:r>
              <a:rPr lang="en-IN" dirty="0">
                <a:solidFill>
                  <a:srgbClr val="000000"/>
                </a:solidFill>
                <a:latin typeface="Nunito" pitchFamily="2" charset="77"/>
              </a:rPr>
              <a:t>It’s a Machine learning tool for </a:t>
            </a:r>
            <a:r>
              <a:rPr lang="en-IN" b="0" i="0" dirty="0">
                <a:solidFill>
                  <a:srgbClr val="000000"/>
                </a:solidFill>
                <a:effectLst/>
                <a:latin typeface="Nunito" pitchFamily="2" charset="77"/>
              </a:rPr>
              <a:t>statistical </a:t>
            </a:r>
            <a:r>
              <a:rPr lang="en-IN" b="0" i="0" dirty="0" err="1">
                <a:solidFill>
                  <a:srgbClr val="000000"/>
                </a:solidFill>
                <a:effectLst/>
                <a:latin typeface="Nunito" pitchFamily="2" charset="77"/>
              </a:rPr>
              <a:t>modeling</a:t>
            </a:r>
            <a:r>
              <a:rPr lang="en-IN" b="0" i="0" dirty="0">
                <a:solidFill>
                  <a:srgbClr val="000000"/>
                </a:solidFill>
                <a:effectLst/>
                <a:latin typeface="Nunito" pitchFamily="2" charset="77"/>
              </a:rPr>
              <a:t> including classification, regression, clustering and dimensionality reduction</a:t>
            </a:r>
            <a:r>
              <a:rPr lang="en-IN" dirty="0">
                <a:solidFill>
                  <a:srgbClr val="000000"/>
                </a:solidFill>
                <a:latin typeface="Nunito" pitchFamily="2" charset="77"/>
              </a:rPr>
              <a:t> in python.</a:t>
            </a:r>
            <a:endParaRPr lang="en-IN" dirty="0">
              <a:solidFill>
                <a:srgbClr val="000000"/>
              </a:solidFill>
              <a:latin typeface="Nunito" pitchFamily="2" charset="77"/>
            </a:endParaRPr>
          </a:p>
          <a:p>
            <a:pPr marL="285750" indent="-285750">
              <a:buFont typeface="Arial" panose="020B0604020202020204" pitchFamily="34" charset="0"/>
              <a:buChar char="•"/>
            </a:pPr>
            <a:r>
              <a:rPr lang="en-IN" b="0" i="0" dirty="0">
                <a:solidFill>
                  <a:srgbClr val="000000"/>
                </a:solidFill>
                <a:effectLst/>
                <a:latin typeface="Nunito" pitchFamily="2" charset="77"/>
              </a:rPr>
              <a:t>Instead of focusing on loading, manipulating and summarising data, Scikit-learn library is focused on </a:t>
            </a:r>
            <a:r>
              <a:rPr lang="en-IN" b="0" i="0" dirty="0" err="1">
                <a:solidFill>
                  <a:srgbClr val="000000"/>
                </a:solidFill>
                <a:effectLst/>
                <a:latin typeface="Nunito" pitchFamily="2" charset="77"/>
              </a:rPr>
              <a:t>modeling</a:t>
            </a:r>
            <a:r>
              <a:rPr lang="en-IN" b="0" i="0" dirty="0">
                <a:solidFill>
                  <a:srgbClr val="000000"/>
                </a:solidFill>
                <a:effectLst/>
                <a:latin typeface="Nunito" pitchFamily="2" charset="77"/>
              </a:rPr>
              <a:t> the data.</a:t>
            </a:r>
            <a:endParaRPr lang="en-IN" b="0" i="0" dirty="0">
              <a:solidFill>
                <a:srgbClr val="000000"/>
              </a:solidFill>
              <a:effectLst/>
              <a:latin typeface="Nunito" pitchFamily="2" charset="77"/>
            </a:endParaRPr>
          </a:p>
          <a:p>
            <a:pPr marL="285750" indent="-285750">
              <a:buFont typeface="Arial" panose="020B0604020202020204" pitchFamily="34" charset="0"/>
              <a:buChar char="•"/>
            </a:pPr>
            <a:r>
              <a:rPr lang="en-IN" dirty="0">
                <a:solidFill>
                  <a:srgbClr val="000000"/>
                </a:solidFill>
                <a:latin typeface="Nunito" pitchFamily="2" charset="77"/>
              </a:rPr>
              <a:t>Almost all supervised, unsupervised learning and </a:t>
            </a:r>
            <a:r>
              <a:rPr lang="en-IN" dirty="0" err="1">
                <a:solidFill>
                  <a:srgbClr val="000000"/>
                </a:solidFill>
                <a:latin typeface="Nunito" pitchFamily="2" charset="77"/>
              </a:rPr>
              <a:t>clustring</a:t>
            </a:r>
            <a:r>
              <a:rPr lang="en-IN" dirty="0">
                <a:solidFill>
                  <a:srgbClr val="000000"/>
                </a:solidFill>
                <a:latin typeface="Nunito" pitchFamily="2" charset="77"/>
              </a:rPr>
              <a:t> algorithms are part of </a:t>
            </a:r>
            <a:r>
              <a:rPr lang="en-IN" b="0" i="0" dirty="0">
                <a:solidFill>
                  <a:srgbClr val="000000"/>
                </a:solidFill>
                <a:effectLst/>
                <a:latin typeface="Nunito" pitchFamily="2" charset="77"/>
              </a:rPr>
              <a:t>Scikit-learn.</a:t>
            </a:r>
            <a:endParaRPr lang="en-IN" dirty="0">
              <a:solidFill>
                <a:srgbClr val="000000"/>
              </a:solidFill>
              <a:latin typeface="Nunito" pitchFamily="2" charset="77"/>
            </a:endParaRPr>
          </a:p>
          <a:p>
            <a:pPr marL="285750" indent="-285750">
              <a:buFont typeface="Arial" panose="020B0604020202020204" pitchFamily="34" charset="0"/>
              <a:buChar char="•"/>
            </a:pPr>
            <a:endParaRPr lang="en-IN" dirty="0">
              <a:effectLst/>
              <a:latin typeface="Helvetica" pitchFamily="2" charset="0"/>
            </a:endParaRPr>
          </a:p>
        </p:txBody>
      </p:sp>
      <p:sp>
        <p:nvSpPr>
          <p:cNvPr id="7" name="TextBox 6"/>
          <p:cNvSpPr txBox="1"/>
          <p:nvPr/>
        </p:nvSpPr>
        <p:spPr>
          <a:xfrm>
            <a:off x="900609" y="3681012"/>
            <a:ext cx="10111789" cy="1200329"/>
          </a:xfrm>
          <a:prstGeom prst="rect">
            <a:avLst/>
          </a:prstGeom>
          <a:noFill/>
        </p:spPr>
        <p:txBody>
          <a:bodyPr wrap="square">
            <a:spAutoFit/>
          </a:bodyPr>
          <a:lstStyle/>
          <a:p>
            <a:pPr algn="l"/>
            <a:r>
              <a:rPr lang="en-IN" b="0" i="0" dirty="0">
                <a:solidFill>
                  <a:srgbClr val="C00000"/>
                </a:solidFill>
                <a:effectLst/>
                <a:latin typeface="Heebo" panose="020F0502020204030204" pitchFamily="34" charset="0"/>
              </a:rPr>
              <a:t>Installation</a:t>
            </a:r>
            <a:endParaRPr lang="en-IN" b="0" i="0" dirty="0">
              <a:solidFill>
                <a:srgbClr val="C00000"/>
              </a:solidFill>
              <a:effectLst/>
              <a:latin typeface="Heebo" panose="020F0502020204030204" pitchFamily="34" charset="0"/>
            </a:endParaRPr>
          </a:p>
          <a:p>
            <a:pPr algn="just"/>
            <a:endParaRPr lang="en-IN" b="0" i="0" dirty="0">
              <a:solidFill>
                <a:srgbClr val="000000"/>
              </a:solidFill>
              <a:effectLst/>
              <a:latin typeface="Nunito" pitchFamily="2" charset="77"/>
            </a:endParaRPr>
          </a:p>
          <a:p>
            <a:pPr marL="285750" indent="-285750" algn="just">
              <a:buFont typeface="Arial" panose="020B0604020202020204" pitchFamily="34" charset="0"/>
              <a:buChar char="•"/>
            </a:pPr>
            <a:r>
              <a:rPr lang="en-IN" b="0" i="0" dirty="0">
                <a:solidFill>
                  <a:srgbClr val="000000"/>
                </a:solidFill>
                <a:effectLst/>
                <a:latin typeface="Nunito" pitchFamily="2" charset="77"/>
              </a:rPr>
              <a:t>If you already installed NumPy and </a:t>
            </a:r>
            <a:r>
              <a:rPr lang="en-IN" b="0" i="0" dirty="0" err="1">
                <a:solidFill>
                  <a:srgbClr val="000000"/>
                </a:solidFill>
                <a:effectLst/>
                <a:latin typeface="Nunito" pitchFamily="2" charset="77"/>
              </a:rPr>
              <a:t>Scipy</a:t>
            </a:r>
            <a:r>
              <a:rPr lang="en-IN" b="0" i="0" dirty="0">
                <a:solidFill>
                  <a:srgbClr val="000000"/>
                </a:solidFill>
                <a:effectLst/>
                <a:latin typeface="Nunito" pitchFamily="2" charset="77"/>
              </a:rPr>
              <a:t>, following are the two easiest ways to install scikit-learn</a:t>
            </a:r>
            <a:endParaRPr lang="en-IN" b="0" i="0" dirty="0">
              <a:solidFill>
                <a:srgbClr val="000000"/>
              </a:solidFill>
              <a:effectLst/>
              <a:latin typeface="Nunito" pitchFamily="2" charset="77"/>
            </a:endParaRPr>
          </a:p>
        </p:txBody>
      </p:sp>
      <p:sp>
        <p:nvSpPr>
          <p:cNvPr id="10" name="TextBox 9"/>
          <p:cNvSpPr txBox="1"/>
          <p:nvPr/>
        </p:nvSpPr>
        <p:spPr>
          <a:xfrm>
            <a:off x="900608" y="4986607"/>
            <a:ext cx="10111789" cy="1477328"/>
          </a:xfrm>
          <a:prstGeom prst="rect">
            <a:avLst/>
          </a:prstGeom>
          <a:noFill/>
        </p:spPr>
        <p:txBody>
          <a:bodyPr wrap="square">
            <a:spAutoFit/>
          </a:bodyPr>
          <a:lstStyle/>
          <a:p>
            <a:pPr algn="l"/>
            <a:r>
              <a:rPr lang="en-IN" b="0" i="0" dirty="0">
                <a:solidFill>
                  <a:srgbClr val="C00000"/>
                </a:solidFill>
                <a:effectLst/>
                <a:latin typeface="Heebo" pitchFamily="2" charset="-79"/>
                <a:cs typeface="Heebo" pitchFamily="2" charset="-79"/>
              </a:rPr>
              <a:t>Installation Using </a:t>
            </a:r>
            <a:r>
              <a:rPr lang="en-IN" b="0" i="0" dirty="0" err="1">
                <a:solidFill>
                  <a:srgbClr val="C00000"/>
                </a:solidFill>
                <a:effectLst/>
                <a:latin typeface="Heebo" pitchFamily="2" charset="-79"/>
                <a:cs typeface="Heebo" pitchFamily="2" charset="-79"/>
              </a:rPr>
              <a:t>conda</a:t>
            </a:r>
            <a:endParaRPr lang="en-IN" b="0" i="0" dirty="0">
              <a:solidFill>
                <a:srgbClr val="C00000"/>
              </a:solidFill>
              <a:effectLst/>
              <a:latin typeface="Heebo" pitchFamily="2" charset="-79"/>
              <a:cs typeface="Heebo" pitchFamily="2" charset="-79"/>
            </a:endParaRPr>
          </a:p>
          <a:p>
            <a:pPr algn="l"/>
            <a:endParaRPr lang="en-IN" dirty="0">
              <a:solidFill>
                <a:srgbClr val="C00000"/>
              </a:solidFill>
              <a:latin typeface="Heebo" pitchFamily="2" charset="-79"/>
              <a:cs typeface="Heebo" pitchFamily="2" charset="-79"/>
            </a:endParaRPr>
          </a:p>
          <a:p>
            <a:pPr marL="285750" indent="-285750" algn="l">
              <a:buFont typeface="Arial" panose="020B0604020202020204" pitchFamily="34" charset="0"/>
              <a:buChar char="•"/>
            </a:pPr>
            <a:r>
              <a:rPr lang="en-IN" b="0" i="0" dirty="0">
                <a:solidFill>
                  <a:srgbClr val="000000"/>
                </a:solidFill>
                <a:effectLst/>
                <a:latin typeface="Nunito" pitchFamily="2" charset="77"/>
              </a:rPr>
              <a:t>Following command can be used to install scikit-learn via </a:t>
            </a:r>
            <a:r>
              <a:rPr lang="en-IN" b="0" i="0" dirty="0" err="1">
                <a:solidFill>
                  <a:srgbClr val="000000"/>
                </a:solidFill>
                <a:effectLst/>
                <a:latin typeface="Nunito" pitchFamily="2" charset="77"/>
              </a:rPr>
              <a:t>conda</a:t>
            </a:r>
            <a:r>
              <a:rPr lang="en-IN" b="0" i="0" dirty="0">
                <a:solidFill>
                  <a:srgbClr val="000000"/>
                </a:solidFill>
                <a:effectLst/>
                <a:latin typeface="Nunito" pitchFamily="2" charset="77"/>
              </a:rPr>
              <a:t> −</a:t>
            </a:r>
            <a:endParaRPr lang="en-IN" b="0" i="0" dirty="0">
              <a:solidFill>
                <a:srgbClr val="000000"/>
              </a:solidFill>
              <a:effectLst/>
              <a:latin typeface="Nunito" pitchFamily="2" charset="77"/>
            </a:endParaRPr>
          </a:p>
          <a:p>
            <a:pPr algn="l"/>
            <a:r>
              <a:rPr lang="en-IN" dirty="0">
                <a:solidFill>
                  <a:srgbClr val="000000"/>
                </a:solidFill>
                <a:latin typeface="Nunito" pitchFamily="2" charset="77"/>
                <a:cs typeface="Heebo" pitchFamily="2" charset="-79"/>
              </a:rPr>
              <a:t>	</a:t>
            </a:r>
            <a:endParaRPr lang="en-IN" dirty="0">
              <a:solidFill>
                <a:srgbClr val="000000"/>
              </a:solidFill>
              <a:latin typeface="Nunito" pitchFamily="2" charset="77"/>
              <a:cs typeface="Heebo" pitchFamily="2" charset="-79"/>
            </a:endParaRPr>
          </a:p>
          <a:p>
            <a:pPr algn="l"/>
            <a:r>
              <a:rPr lang="en-IN" dirty="0">
                <a:solidFill>
                  <a:srgbClr val="000000"/>
                </a:solidFill>
                <a:latin typeface="Nunito" pitchFamily="2" charset="77"/>
                <a:cs typeface="Heebo" pitchFamily="2" charset="-79"/>
              </a:rPr>
              <a:t>	</a:t>
            </a:r>
            <a:r>
              <a:rPr lang="en-IN" dirty="0"/>
              <a:t> </a:t>
            </a:r>
            <a:r>
              <a:rPr lang="en-IN" dirty="0" err="1">
                <a:highlight>
                  <a:srgbClr val="00FFFF"/>
                </a:highlight>
              </a:rPr>
              <a:t>conda</a:t>
            </a:r>
            <a:r>
              <a:rPr lang="en-IN" dirty="0">
                <a:highlight>
                  <a:srgbClr val="00FFFF"/>
                </a:highlight>
              </a:rPr>
              <a:t> install scikit-learn</a:t>
            </a:r>
            <a:endParaRPr lang="en-IN" b="0" i="0" dirty="0">
              <a:solidFill>
                <a:srgbClr val="C00000"/>
              </a:solidFill>
              <a:effectLst/>
              <a:highlight>
                <a:srgbClr val="00FFFF"/>
              </a:highlight>
              <a:latin typeface="Heebo" pitchFamily="2" charset="-79"/>
              <a:cs typeface="Heebo" pitchFamily="2" charset="-79"/>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6088" y="305307"/>
            <a:ext cx="1280415" cy="400110"/>
          </a:xfrm>
          <a:prstGeom prst="rect">
            <a:avLst/>
          </a:prstGeom>
          <a:noFill/>
        </p:spPr>
        <p:txBody>
          <a:bodyPr wrap="none" rtlCol="0">
            <a:spAutoFit/>
          </a:bodyPr>
          <a:lstStyle/>
          <a:p>
            <a:r>
              <a:rPr lang="en-US" sz="2000" dirty="0"/>
              <a:t>Chapter -7</a:t>
            </a:r>
            <a:endParaRPr lang="en-US" sz="2000" dirty="0"/>
          </a:p>
        </p:txBody>
      </p:sp>
      <p:sp>
        <p:nvSpPr>
          <p:cNvPr id="3" name="TextBox 2"/>
          <p:cNvSpPr txBox="1"/>
          <p:nvPr/>
        </p:nvSpPr>
        <p:spPr>
          <a:xfrm>
            <a:off x="3376269" y="705417"/>
            <a:ext cx="5439462" cy="461665"/>
          </a:xfrm>
          <a:prstGeom prst="rect">
            <a:avLst/>
          </a:prstGeom>
          <a:noFill/>
        </p:spPr>
        <p:txBody>
          <a:bodyPr wrap="square">
            <a:spAutoFit/>
          </a:bodyPr>
          <a:lstStyle/>
          <a:p>
            <a:r>
              <a:rPr lang="en-IN" sz="2400" b="1" u="sng" dirty="0">
                <a:effectLst/>
                <a:latin typeface="Calibri" panose="020F0502020204030204" charset="0"/>
                <a:ea typeface="Calibri" panose="020F0502020204030204" charset="0"/>
                <a:cs typeface="Times New Roman" panose="02020603050405020304" charset="0"/>
              </a:rPr>
              <a:t>Concept of Machine Learning</a:t>
            </a:r>
            <a:endParaRPr lang="en-US" sz="2400" b="1" u="sng" dirty="0"/>
          </a:p>
        </p:txBody>
      </p:sp>
      <p:sp>
        <p:nvSpPr>
          <p:cNvPr id="5" name="TextBox 4"/>
          <p:cNvSpPr txBox="1"/>
          <p:nvPr/>
        </p:nvSpPr>
        <p:spPr>
          <a:xfrm>
            <a:off x="1009186" y="1382526"/>
            <a:ext cx="9941312" cy="4247317"/>
          </a:xfrm>
          <a:prstGeom prst="rect">
            <a:avLst/>
          </a:prstGeom>
          <a:noFill/>
        </p:spPr>
        <p:txBody>
          <a:bodyPr wrap="square">
            <a:spAutoFit/>
          </a:bodyPr>
          <a:lstStyle/>
          <a:p>
            <a:r>
              <a:rPr lang="en-US" dirty="0">
                <a:solidFill>
                  <a:srgbClr val="C00000"/>
                </a:solidFill>
              </a:rPr>
              <a:t>Procedure of training ML model</a:t>
            </a:r>
            <a:endParaRPr lang="en-US" dirty="0">
              <a:solidFill>
                <a:srgbClr val="C00000"/>
              </a:solidFill>
            </a:endParaRPr>
          </a:p>
          <a:p>
            <a:endParaRPr lang="en-US" dirty="0">
              <a:solidFill>
                <a:srgbClr val="C00000"/>
              </a:solidFill>
            </a:endParaRPr>
          </a:p>
          <a:p>
            <a:pPr marL="285750" indent="-285750">
              <a:buFont typeface="Arial" panose="020B0604020202020204" pitchFamily="34" charset="0"/>
              <a:buChar char="•"/>
            </a:pPr>
            <a:r>
              <a:rPr lang="en-US" b="1" dirty="0">
                <a:latin typeface="Inter"/>
              </a:rPr>
              <a:t>Data acquiring: </a:t>
            </a:r>
            <a:r>
              <a:rPr lang="en-US" dirty="0">
                <a:latin typeface="Inter"/>
              </a:rPr>
              <a:t>gather data from different source</a:t>
            </a:r>
            <a:endParaRPr lang="en-US" dirty="0">
              <a:latin typeface="Inter"/>
            </a:endParaRPr>
          </a:p>
          <a:p>
            <a:endParaRPr lang="en-US" dirty="0">
              <a:latin typeface="Inter"/>
            </a:endParaRPr>
          </a:p>
          <a:p>
            <a:pPr marL="285750" indent="-285750">
              <a:buFont typeface="Arial" panose="020B0604020202020204" pitchFamily="34" charset="0"/>
              <a:buChar char="•"/>
            </a:pPr>
            <a:r>
              <a:rPr lang="en-US" b="1" dirty="0">
                <a:latin typeface="Inter"/>
              </a:rPr>
              <a:t>Data preprocessing: </a:t>
            </a:r>
            <a:r>
              <a:rPr lang="en-US" dirty="0">
                <a:latin typeface="Inter"/>
              </a:rPr>
              <a:t>process data so it can be applicable on ml algorithms</a:t>
            </a:r>
            <a:endParaRPr lang="en-US" dirty="0">
              <a:latin typeface="Inter"/>
            </a:endParaRPr>
          </a:p>
          <a:p>
            <a:endParaRPr lang="en-US" dirty="0">
              <a:latin typeface="Inter"/>
            </a:endParaRPr>
          </a:p>
          <a:p>
            <a:pPr marL="285750" indent="-285750">
              <a:buFont typeface="Arial" panose="020B0604020202020204" pitchFamily="34" charset="0"/>
              <a:buChar char="•"/>
            </a:pPr>
            <a:r>
              <a:rPr lang="en-US" b="1" dirty="0">
                <a:latin typeface="Inter"/>
              </a:rPr>
              <a:t>Define:</a:t>
            </a:r>
            <a:r>
              <a:rPr lang="en-US" dirty="0">
                <a:latin typeface="Inter"/>
              </a:rPr>
              <a:t> What type of model will it be? A decision tree? Some other type of model? Some other parameters of the model type are specified too.</a:t>
            </a:r>
            <a:endParaRPr lang="en-US" dirty="0">
              <a:latin typeface="Inter"/>
            </a:endParaRPr>
          </a:p>
          <a:p>
            <a:endParaRPr lang="en-US" dirty="0">
              <a:latin typeface="Inter"/>
            </a:endParaRPr>
          </a:p>
          <a:p>
            <a:pPr marL="285750" indent="-285750">
              <a:buFont typeface="Arial" panose="020B0604020202020204" pitchFamily="34" charset="0"/>
              <a:buChar char="•"/>
            </a:pPr>
            <a:r>
              <a:rPr lang="en-US" b="1" dirty="0">
                <a:latin typeface="Inter"/>
              </a:rPr>
              <a:t>Fit:</a:t>
            </a:r>
            <a:r>
              <a:rPr lang="en-US" dirty="0">
                <a:latin typeface="Inter"/>
              </a:rPr>
              <a:t> Capture patterns from provided data. This is the heart of modeling.</a:t>
            </a:r>
            <a:endParaRPr lang="en-US" dirty="0">
              <a:latin typeface="Inter"/>
            </a:endParaRPr>
          </a:p>
          <a:p>
            <a:pPr marL="285750" indent="-285750">
              <a:buFont typeface="Arial" panose="020B0604020202020204" pitchFamily="34" charset="0"/>
              <a:buChar char="•"/>
            </a:pPr>
            <a:endParaRPr lang="en-US" dirty="0">
              <a:latin typeface="Inter"/>
            </a:endParaRPr>
          </a:p>
          <a:p>
            <a:pPr marL="285750" indent="-285750">
              <a:buFont typeface="Arial" panose="020B0604020202020204" pitchFamily="34" charset="0"/>
              <a:buChar char="•"/>
            </a:pPr>
            <a:r>
              <a:rPr lang="en-US" b="1" dirty="0">
                <a:latin typeface="Inter"/>
              </a:rPr>
              <a:t>Predict:</a:t>
            </a:r>
            <a:r>
              <a:rPr lang="en-US" dirty="0">
                <a:latin typeface="Inter"/>
              </a:rPr>
              <a:t> make multiple predication.</a:t>
            </a:r>
            <a:endParaRPr lang="en-US" dirty="0">
              <a:latin typeface="Inter"/>
            </a:endParaRPr>
          </a:p>
          <a:p>
            <a:endParaRPr lang="en-US" dirty="0">
              <a:latin typeface="Inter"/>
            </a:endParaRPr>
          </a:p>
          <a:p>
            <a:pPr marL="285750" indent="-285750">
              <a:buFont typeface="Arial" panose="020B0604020202020204" pitchFamily="34" charset="0"/>
              <a:buChar char="•"/>
            </a:pPr>
            <a:r>
              <a:rPr lang="en-US" b="1" dirty="0">
                <a:latin typeface="Inter"/>
              </a:rPr>
              <a:t>Evaluate</a:t>
            </a:r>
            <a:r>
              <a:rPr lang="en-US" dirty="0">
                <a:latin typeface="Inter"/>
              </a:rPr>
              <a:t>: Determine how accurate the model's predictions are.</a:t>
            </a:r>
            <a:endParaRPr lang="en-US" dirty="0">
              <a:latin typeface="Inter"/>
            </a:endParaRPr>
          </a:p>
          <a:p>
            <a:endParaRPr lang="en-US" dirty="0">
              <a:solidFill>
                <a:srgbClr val="C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6088" y="305307"/>
            <a:ext cx="1280415" cy="400110"/>
          </a:xfrm>
          <a:prstGeom prst="rect">
            <a:avLst/>
          </a:prstGeom>
          <a:noFill/>
        </p:spPr>
        <p:txBody>
          <a:bodyPr wrap="none" rtlCol="0">
            <a:spAutoFit/>
          </a:bodyPr>
          <a:lstStyle/>
          <a:p>
            <a:r>
              <a:rPr lang="en-US" sz="2000" dirty="0"/>
              <a:t>Chapter -7</a:t>
            </a:r>
            <a:endParaRPr lang="en-US" sz="2000" dirty="0"/>
          </a:p>
        </p:txBody>
      </p:sp>
      <p:sp>
        <p:nvSpPr>
          <p:cNvPr id="3" name="TextBox 2"/>
          <p:cNvSpPr txBox="1"/>
          <p:nvPr/>
        </p:nvSpPr>
        <p:spPr>
          <a:xfrm>
            <a:off x="3376269" y="705417"/>
            <a:ext cx="5439462" cy="461665"/>
          </a:xfrm>
          <a:prstGeom prst="rect">
            <a:avLst/>
          </a:prstGeom>
          <a:noFill/>
        </p:spPr>
        <p:txBody>
          <a:bodyPr wrap="square">
            <a:spAutoFit/>
          </a:bodyPr>
          <a:lstStyle/>
          <a:p>
            <a:r>
              <a:rPr lang="en-IN" sz="2400" b="1" u="sng" dirty="0">
                <a:effectLst/>
                <a:latin typeface="Calibri" panose="020F0502020204030204" charset="0"/>
                <a:ea typeface="Calibri" panose="020F0502020204030204" charset="0"/>
                <a:cs typeface="Times New Roman" panose="02020603050405020304" charset="0"/>
              </a:rPr>
              <a:t>Concept of Machine Learning</a:t>
            </a:r>
            <a:endParaRPr lang="en-US" sz="2400" b="1" u="sng" dirty="0"/>
          </a:p>
        </p:txBody>
      </p:sp>
      <p:sp>
        <p:nvSpPr>
          <p:cNvPr id="5" name="TextBox 4"/>
          <p:cNvSpPr txBox="1"/>
          <p:nvPr/>
        </p:nvSpPr>
        <p:spPr>
          <a:xfrm>
            <a:off x="1125344" y="1248712"/>
            <a:ext cx="9941312" cy="5078313"/>
          </a:xfrm>
          <a:prstGeom prst="rect">
            <a:avLst/>
          </a:prstGeom>
          <a:noFill/>
        </p:spPr>
        <p:txBody>
          <a:bodyPr wrap="square">
            <a:spAutoFit/>
          </a:bodyPr>
          <a:lstStyle/>
          <a:p>
            <a:r>
              <a:rPr lang="en-US" dirty="0">
                <a:solidFill>
                  <a:srgbClr val="C00000"/>
                </a:solidFill>
              </a:rPr>
              <a:t>Training , test , validation</a:t>
            </a:r>
            <a:endParaRPr lang="en-US" dirty="0">
              <a:solidFill>
                <a:srgbClr val="C00000"/>
              </a:solidFill>
            </a:endParaRPr>
          </a:p>
          <a:p>
            <a:pPr marL="285750" indent="-285750">
              <a:buFont typeface="Arial" panose="020B0604020202020204" pitchFamily="34" charset="0"/>
              <a:buChar char="•"/>
            </a:pPr>
            <a:endParaRPr lang="en-US" b="1" dirty="0">
              <a:latin typeface="Inter"/>
            </a:endParaRPr>
          </a:p>
          <a:p>
            <a:endParaRPr lang="en-US" dirty="0"/>
          </a:p>
          <a:p>
            <a:pPr marL="285750" indent="-285750">
              <a:buFont typeface="Arial" panose="020B0604020202020204" pitchFamily="34" charset="0"/>
              <a:buChar char="•"/>
            </a:pPr>
            <a:r>
              <a:rPr lang="en-US" dirty="0"/>
              <a:t>Training Dataset:- Training datasets are data that used to train our model.</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Testing Dataset:- Testing dataset are the data on which model self evaluate it’s own performance.</a:t>
            </a:r>
            <a:endParaRPr lang="en-US" dirty="0"/>
          </a:p>
          <a:p>
            <a:endParaRPr lang="en-US" dirty="0"/>
          </a:p>
          <a:p>
            <a:pPr marL="285750" indent="-285750">
              <a:buFont typeface="Arial" panose="020B0604020202020204" pitchFamily="34" charset="0"/>
              <a:buChar char="•"/>
            </a:pPr>
            <a:r>
              <a:rPr lang="en-US" dirty="0"/>
              <a:t>Validation dataset:- This dataset are data that model has never seen before.</a:t>
            </a:r>
            <a:endParaRPr lang="en-US" dirty="0"/>
          </a:p>
          <a:p>
            <a:pPr marL="285750" indent="-285750">
              <a:buFont typeface="Arial" panose="020B0604020202020204" pitchFamily="34" charset="0"/>
              <a:buChar char="•"/>
            </a:pPr>
            <a:endParaRPr lang="en-US" dirty="0"/>
          </a:p>
          <a:p>
            <a:r>
              <a:rPr lang="en-US" sz="1800" dirty="0">
                <a:solidFill>
                  <a:srgbClr val="C00000"/>
                </a:solidFill>
              </a:rPr>
              <a:t>Training accuracy and validation accuracy</a:t>
            </a:r>
            <a:endParaRPr lang="en-US" sz="1800" dirty="0">
              <a:solidFill>
                <a:srgbClr val="C00000"/>
              </a:solidFill>
            </a:endParaRPr>
          </a:p>
          <a:p>
            <a:endParaRPr lang="en-US" dirty="0">
              <a:solidFill>
                <a:srgbClr val="C00000"/>
              </a:solidFill>
            </a:endParaRPr>
          </a:p>
          <a:p>
            <a:pPr marL="285750" indent="-285750">
              <a:buFont typeface="Arial" panose="020B0604020202020204" pitchFamily="34" charset="0"/>
              <a:buChar char="•"/>
            </a:pPr>
            <a:r>
              <a:rPr lang="en-US" dirty="0"/>
              <a:t>Training accuracy:- Training accuracy is accuracy that model acquire during training procedure and which obtain while self evaluation on test dataset.</a:t>
            </a:r>
            <a:endParaRPr lang="en-US" dirty="0"/>
          </a:p>
          <a:p>
            <a:endParaRPr lang="en-US" dirty="0"/>
          </a:p>
          <a:p>
            <a:pPr marL="285750" indent="-285750">
              <a:buFont typeface="Arial" panose="020B0604020202020204" pitchFamily="34" charset="0"/>
              <a:buChar char="•"/>
            </a:pPr>
            <a:r>
              <a:rPr lang="en-US" dirty="0"/>
              <a:t>Validation accuracy:- validation accuracy Is real accuracy in which we can say how our model perform in real world.</a:t>
            </a:r>
            <a:endParaRPr lang="en-IN" dirty="0"/>
          </a:p>
          <a:p>
            <a:endParaRPr lang="en-IN" dirty="0">
              <a:solidFill>
                <a:srgbClr val="C00000"/>
              </a:solidFill>
            </a:endParaRPr>
          </a:p>
          <a:p>
            <a:endParaRPr lang="en-US" dirty="0">
              <a:solidFill>
                <a:srgbClr val="C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85862" y="400110"/>
            <a:ext cx="8143875" cy="923330"/>
          </a:xfrm>
          <a:prstGeom prst="rect">
            <a:avLst/>
          </a:prstGeom>
          <a:noFill/>
        </p:spPr>
        <p:txBody>
          <a:bodyPr wrap="square">
            <a:spAutoFit/>
          </a:bodyPr>
          <a:lstStyle/>
          <a:p>
            <a:r>
              <a:rPr lang="en-US" sz="3600" b="1" dirty="0"/>
              <a:t>	     </a:t>
            </a:r>
            <a:r>
              <a:rPr lang="en-US" sz="3600" b="1" u="sng" dirty="0"/>
              <a:t>Applications of Machine Learning</a:t>
            </a:r>
            <a:endParaRPr lang="en-US" sz="3600" b="1" u="sng" dirty="0"/>
          </a:p>
          <a:p>
            <a:r>
              <a:rPr lang="en-US" dirty="0"/>
              <a:t> </a:t>
            </a:r>
            <a:endParaRPr lang="en-US" dirty="0"/>
          </a:p>
        </p:txBody>
      </p:sp>
      <p:sp>
        <p:nvSpPr>
          <p:cNvPr id="2" name="TextBox 1"/>
          <p:cNvSpPr txBox="1"/>
          <p:nvPr/>
        </p:nvSpPr>
        <p:spPr>
          <a:xfrm>
            <a:off x="4815585" y="0"/>
            <a:ext cx="1338123" cy="400110"/>
          </a:xfrm>
          <a:prstGeom prst="rect">
            <a:avLst/>
          </a:prstGeom>
          <a:noFill/>
        </p:spPr>
        <p:txBody>
          <a:bodyPr wrap="none" rtlCol="0">
            <a:spAutoFit/>
          </a:bodyPr>
          <a:lstStyle/>
          <a:p>
            <a:r>
              <a:rPr lang="en-US" sz="2000" dirty="0"/>
              <a:t> Chapter -1</a:t>
            </a:r>
            <a:endParaRPr lang="en-US" sz="2000" dirty="0"/>
          </a:p>
        </p:txBody>
      </p:sp>
      <p:sp>
        <p:nvSpPr>
          <p:cNvPr id="5" name="TextBox 4"/>
          <p:cNvSpPr txBox="1"/>
          <p:nvPr/>
        </p:nvSpPr>
        <p:spPr>
          <a:xfrm>
            <a:off x="1535905" y="1443841"/>
            <a:ext cx="7650957" cy="4401205"/>
          </a:xfrm>
          <a:prstGeom prst="rect">
            <a:avLst/>
          </a:prstGeom>
          <a:noFill/>
        </p:spPr>
        <p:txBody>
          <a:bodyPr wrap="square">
            <a:spAutoFit/>
          </a:bodyPr>
          <a:lstStyle/>
          <a:p>
            <a:pPr marL="285750" indent="-285750">
              <a:buFont typeface="Arial" panose="020B0604020202020204" pitchFamily="34" charset="0"/>
              <a:buChar char="•"/>
            </a:pPr>
            <a:r>
              <a:rPr lang="en-IN" sz="2000" dirty="0"/>
              <a:t>Email spam detection </a:t>
            </a:r>
            <a:endParaRPr lang="en-IN" sz="2000" dirty="0"/>
          </a:p>
          <a:p>
            <a:pPr marL="285750" indent="-285750">
              <a:buFont typeface="Arial" panose="020B0604020202020204" pitchFamily="34" charset="0"/>
              <a:buChar char="•"/>
            </a:pPr>
            <a:r>
              <a:rPr lang="en-IN" sz="2000" dirty="0"/>
              <a:t>Face detection and matching (e.g., iPhone X) </a:t>
            </a:r>
            <a:endParaRPr lang="en-IN" sz="2000" dirty="0"/>
          </a:p>
          <a:p>
            <a:pPr marL="285750" indent="-285750">
              <a:buFont typeface="Arial" panose="020B0604020202020204" pitchFamily="34" charset="0"/>
              <a:buChar char="•"/>
            </a:pPr>
            <a:r>
              <a:rPr lang="en-IN" sz="2000" dirty="0"/>
              <a:t>Web search (e.g., DuckDuckGo, Bing, Google) </a:t>
            </a:r>
            <a:endParaRPr lang="en-IN" sz="2000" dirty="0"/>
          </a:p>
          <a:p>
            <a:pPr marL="285750" indent="-285750">
              <a:buFont typeface="Arial" panose="020B0604020202020204" pitchFamily="34" charset="0"/>
              <a:buChar char="•"/>
            </a:pPr>
            <a:r>
              <a:rPr lang="en-IN" sz="2000" dirty="0"/>
              <a:t>Sports predictions </a:t>
            </a:r>
            <a:endParaRPr lang="en-IN" sz="2000" dirty="0"/>
          </a:p>
          <a:p>
            <a:pPr marL="285750" indent="-285750">
              <a:buFont typeface="Arial" panose="020B0604020202020204" pitchFamily="34" charset="0"/>
              <a:buChar char="•"/>
            </a:pPr>
            <a:r>
              <a:rPr lang="en-IN" sz="2000" dirty="0"/>
              <a:t>Post office (e.g., sorting letters by zip codes) </a:t>
            </a:r>
            <a:endParaRPr lang="en-IN" sz="2000" dirty="0"/>
          </a:p>
          <a:p>
            <a:pPr marL="285750" indent="-285750">
              <a:buFont typeface="Arial" panose="020B0604020202020204" pitchFamily="34" charset="0"/>
              <a:buChar char="•"/>
            </a:pPr>
            <a:r>
              <a:rPr lang="en-IN" sz="2000" dirty="0"/>
              <a:t>ATMs (e.g., reading checks) </a:t>
            </a:r>
            <a:endParaRPr lang="en-IN" sz="2000" dirty="0"/>
          </a:p>
          <a:p>
            <a:pPr marL="285750" indent="-285750">
              <a:buFont typeface="Arial" panose="020B0604020202020204" pitchFamily="34" charset="0"/>
              <a:buChar char="•"/>
            </a:pPr>
            <a:r>
              <a:rPr lang="en-IN" sz="2000" dirty="0"/>
              <a:t>Credit card fraud • Stock predictions </a:t>
            </a:r>
            <a:endParaRPr lang="en-IN" sz="2000" dirty="0"/>
          </a:p>
          <a:p>
            <a:pPr marL="285750" indent="-285750">
              <a:buFont typeface="Arial" panose="020B0604020202020204" pitchFamily="34" charset="0"/>
              <a:buChar char="•"/>
            </a:pPr>
            <a:r>
              <a:rPr lang="en-IN" sz="2000" dirty="0"/>
              <a:t>Smart assistants (Apple Siri, Amazon Alexa, . . . ) </a:t>
            </a:r>
            <a:endParaRPr lang="en-IN" sz="2000" dirty="0"/>
          </a:p>
          <a:p>
            <a:pPr marL="285750" indent="-285750">
              <a:buFont typeface="Arial" panose="020B0604020202020204" pitchFamily="34" charset="0"/>
              <a:buChar char="•"/>
            </a:pPr>
            <a:r>
              <a:rPr lang="en-IN" sz="2000" dirty="0"/>
              <a:t>Product recommendations (e.g., Netflix, Amazon) </a:t>
            </a:r>
            <a:endParaRPr lang="en-IN" sz="2000" dirty="0"/>
          </a:p>
          <a:p>
            <a:pPr marL="285750" indent="-285750">
              <a:buFont typeface="Arial" panose="020B0604020202020204" pitchFamily="34" charset="0"/>
              <a:buChar char="•"/>
            </a:pPr>
            <a:r>
              <a:rPr lang="en-IN" sz="2000" dirty="0"/>
              <a:t>Self-driving cars (e.g., Uber, Tesla) </a:t>
            </a:r>
            <a:endParaRPr lang="en-IN" sz="2000" dirty="0"/>
          </a:p>
          <a:p>
            <a:pPr marL="285750" indent="-285750">
              <a:buFont typeface="Arial" panose="020B0604020202020204" pitchFamily="34" charset="0"/>
              <a:buChar char="•"/>
            </a:pPr>
            <a:r>
              <a:rPr lang="en-IN" sz="2000" dirty="0"/>
              <a:t>Language translation (Google translate) </a:t>
            </a:r>
            <a:endParaRPr lang="en-IN" sz="2000" dirty="0"/>
          </a:p>
          <a:p>
            <a:pPr marL="285750" indent="-285750">
              <a:buFont typeface="Arial" panose="020B0604020202020204" pitchFamily="34" charset="0"/>
              <a:buChar char="•"/>
            </a:pPr>
            <a:r>
              <a:rPr lang="en-IN" sz="2000" dirty="0"/>
              <a:t>Sentiment analysis </a:t>
            </a:r>
            <a:endParaRPr lang="en-IN" sz="2000" dirty="0"/>
          </a:p>
          <a:p>
            <a:pPr marL="285750" indent="-285750">
              <a:buFont typeface="Arial" panose="020B0604020202020204" pitchFamily="34" charset="0"/>
              <a:buChar char="•"/>
            </a:pPr>
            <a:r>
              <a:rPr lang="en-IN" sz="2000" dirty="0"/>
              <a:t>Drug design </a:t>
            </a:r>
            <a:endParaRPr lang="en-IN" sz="2000" dirty="0"/>
          </a:p>
          <a:p>
            <a:pPr marL="285750" indent="-285750">
              <a:buFont typeface="Arial" panose="020B0604020202020204" pitchFamily="34" charset="0"/>
              <a:buChar char="•"/>
            </a:pPr>
            <a:r>
              <a:rPr lang="en-IN" sz="2000" dirty="0"/>
              <a:t>Medical diagnoses</a:t>
            </a: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6088" y="305307"/>
            <a:ext cx="1280415" cy="400110"/>
          </a:xfrm>
          <a:prstGeom prst="rect">
            <a:avLst/>
          </a:prstGeom>
          <a:noFill/>
        </p:spPr>
        <p:txBody>
          <a:bodyPr wrap="none" rtlCol="0">
            <a:spAutoFit/>
          </a:bodyPr>
          <a:lstStyle/>
          <a:p>
            <a:r>
              <a:rPr lang="en-US" sz="2000" dirty="0"/>
              <a:t>Chapter -7</a:t>
            </a:r>
            <a:endParaRPr lang="en-US" sz="2000" dirty="0"/>
          </a:p>
        </p:txBody>
      </p:sp>
      <p:sp>
        <p:nvSpPr>
          <p:cNvPr id="3" name="TextBox 2"/>
          <p:cNvSpPr txBox="1"/>
          <p:nvPr/>
        </p:nvSpPr>
        <p:spPr>
          <a:xfrm>
            <a:off x="3376269" y="705417"/>
            <a:ext cx="5439462" cy="461665"/>
          </a:xfrm>
          <a:prstGeom prst="rect">
            <a:avLst/>
          </a:prstGeom>
          <a:noFill/>
        </p:spPr>
        <p:txBody>
          <a:bodyPr wrap="square">
            <a:spAutoFit/>
          </a:bodyPr>
          <a:lstStyle/>
          <a:p>
            <a:r>
              <a:rPr lang="en-IN" sz="2400" b="1" u="sng" dirty="0">
                <a:effectLst/>
                <a:latin typeface="Calibri" panose="020F0502020204030204" charset="0"/>
                <a:ea typeface="Calibri" panose="020F0502020204030204" charset="0"/>
                <a:cs typeface="Times New Roman" panose="02020603050405020304" charset="0"/>
              </a:rPr>
              <a:t>Concept of Machine Learning</a:t>
            </a:r>
            <a:endParaRPr lang="en-US" sz="2400" b="1" u="sng" dirty="0"/>
          </a:p>
        </p:txBody>
      </p:sp>
      <p:sp>
        <p:nvSpPr>
          <p:cNvPr id="5" name="TextBox 4"/>
          <p:cNvSpPr txBox="1"/>
          <p:nvPr/>
        </p:nvSpPr>
        <p:spPr>
          <a:xfrm>
            <a:off x="1125344" y="1167082"/>
            <a:ext cx="9941312" cy="5078313"/>
          </a:xfrm>
          <a:prstGeom prst="rect">
            <a:avLst/>
          </a:prstGeom>
          <a:noFill/>
        </p:spPr>
        <p:txBody>
          <a:bodyPr wrap="square">
            <a:spAutoFit/>
          </a:bodyPr>
          <a:lstStyle/>
          <a:p>
            <a:r>
              <a:rPr lang="en-US" dirty="0">
                <a:solidFill>
                  <a:srgbClr val="C00000"/>
                </a:solidFill>
              </a:rPr>
              <a:t>Overfitting and under fitting</a:t>
            </a:r>
            <a:endParaRPr lang="en-US" b="1" dirty="0">
              <a:solidFill>
                <a:srgbClr val="C00000"/>
              </a:solidFill>
              <a:latin typeface="Inter"/>
            </a:endParaRPr>
          </a:p>
          <a:p>
            <a:endParaRPr lang="en-US" dirty="0"/>
          </a:p>
          <a:p>
            <a:pPr marL="285750" indent="-285750">
              <a:buFont typeface="Arial" panose="020B0604020202020204" pitchFamily="34" charset="0"/>
              <a:buChar char="•"/>
            </a:pPr>
            <a:r>
              <a:rPr lang="en-US" dirty="0"/>
              <a:t>Overfitting means our training has focused on the particular training set so much that it has missed the point entirely. In this way, the model is not able to adapt to new data as it’s too focused on the training set. (Train acc too high and </a:t>
            </a:r>
            <a:r>
              <a:rPr lang="en-US" dirty="0" err="1"/>
              <a:t>val</a:t>
            </a:r>
            <a:r>
              <a:rPr lang="en-US" dirty="0"/>
              <a:t> acc low)</a:t>
            </a:r>
            <a:endParaRPr lang="en-US" dirty="0"/>
          </a:p>
          <a:p>
            <a:pPr marL="285750" indent="-285750">
              <a:buFont typeface="Arial" panose="020B0604020202020204" pitchFamily="34" charset="0"/>
              <a:buChar char="•"/>
            </a:pPr>
            <a:r>
              <a:rPr lang="en-US" dirty="0"/>
              <a:t>Under fitting, on the other hand, means the model has not captured the underlying logic of the data. It doesn’t know what to do with the task we’ve given it and, therefore, provides an answer that is far from correct.(Train acc too low)</a:t>
            </a:r>
            <a:endParaRPr lang="en-IN" dirty="0"/>
          </a:p>
          <a:p>
            <a:endParaRPr lang="en-US" dirty="0">
              <a:solidFill>
                <a:srgbClr val="C00000"/>
              </a:solidFill>
            </a:endParaRPr>
          </a:p>
          <a:p>
            <a:r>
              <a:rPr lang="en-US" dirty="0">
                <a:solidFill>
                  <a:srgbClr val="C00000"/>
                </a:solidFill>
              </a:rPr>
              <a:t>Variance and biased</a:t>
            </a:r>
            <a:endParaRPr lang="en-US" dirty="0">
              <a:solidFill>
                <a:srgbClr val="C00000"/>
              </a:solidFill>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Bias is considered a</a:t>
            </a:r>
            <a:r>
              <a:rPr lang="en-US" b="1" dirty="0"/>
              <a:t> systematic error</a:t>
            </a:r>
            <a:r>
              <a:rPr lang="en-US" dirty="0"/>
              <a:t> that occurs in the </a:t>
            </a:r>
            <a:endParaRPr lang="en-US" dirty="0"/>
          </a:p>
          <a:p>
            <a:r>
              <a:rPr lang="en-US" dirty="0"/>
              <a:t>      machine learning model itself.</a:t>
            </a:r>
            <a:endParaRPr lang="en-US" dirty="0"/>
          </a:p>
          <a:p>
            <a:pPr marL="285750" indent="-285750">
              <a:buFont typeface="Arial" panose="020B0604020202020204" pitchFamily="34" charset="0"/>
              <a:buChar char="•"/>
            </a:pPr>
            <a:r>
              <a:rPr lang="en-US" dirty="0"/>
              <a:t>variance is the</a:t>
            </a:r>
            <a:r>
              <a:rPr lang="en-US" b="1" dirty="0"/>
              <a:t> difference between the actual samples </a:t>
            </a:r>
            <a:endParaRPr lang="en-US" b="1" dirty="0"/>
          </a:p>
          <a:p>
            <a:r>
              <a:rPr lang="en-US" b="1" dirty="0"/>
              <a:t>      of the dataset and the predictions made by the model</a:t>
            </a:r>
            <a:r>
              <a:rPr lang="en-US" dirty="0"/>
              <a:t>. </a:t>
            </a:r>
            <a:endParaRPr lang="en-US" dirty="0"/>
          </a:p>
          <a:p>
            <a:r>
              <a:rPr lang="en-US" dirty="0"/>
              <a:t>      correct assumptions in the ML process.</a:t>
            </a:r>
            <a:endParaRPr lang="en-IN" dirty="0"/>
          </a:p>
          <a:p>
            <a:endParaRPr lang="en-IN" dirty="0">
              <a:solidFill>
                <a:srgbClr val="C00000"/>
              </a:solidFill>
            </a:endParaRPr>
          </a:p>
          <a:p>
            <a:endParaRPr lang="en-US" dirty="0">
              <a:solidFill>
                <a:srgbClr val="C00000"/>
              </a:solidFill>
            </a:endParaRPr>
          </a:p>
        </p:txBody>
      </p:sp>
      <p:pic>
        <p:nvPicPr>
          <p:cNvPr id="4" name="Content Placeholder 3"/>
          <p:cNvPicPr>
            <a:picLocks noChangeAspect="1"/>
          </p:cNvPicPr>
          <p:nvPr/>
        </p:nvPicPr>
        <p:blipFill rotWithShape="1">
          <a:blip r:embed="rId1">
            <a:extLst>
              <a:ext uri="{28A0092B-C50C-407E-A947-70E740481C1C}">
                <a14:useLocalDpi xmlns:a14="http://schemas.microsoft.com/office/drawing/2010/main" val="0"/>
              </a:ext>
            </a:extLst>
          </a:blip>
          <a:srcRect l="20725" t="39328" r="52586" b="21192"/>
          <a:stretch>
            <a:fillRect/>
          </a:stretch>
        </p:blipFill>
        <p:spPr>
          <a:xfrm>
            <a:off x="7180456" y="3512860"/>
            <a:ext cx="3886200" cy="29337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6088" y="305307"/>
            <a:ext cx="1280415" cy="400110"/>
          </a:xfrm>
          <a:prstGeom prst="rect">
            <a:avLst/>
          </a:prstGeom>
          <a:noFill/>
        </p:spPr>
        <p:txBody>
          <a:bodyPr wrap="none" rtlCol="0">
            <a:spAutoFit/>
          </a:bodyPr>
          <a:lstStyle/>
          <a:p>
            <a:r>
              <a:rPr lang="en-US" sz="2000" dirty="0"/>
              <a:t>Chapter -9</a:t>
            </a:r>
            <a:endParaRPr lang="en-US" sz="2000" dirty="0"/>
          </a:p>
        </p:txBody>
      </p:sp>
      <p:sp>
        <p:nvSpPr>
          <p:cNvPr id="3" name="TextBox 2"/>
          <p:cNvSpPr txBox="1"/>
          <p:nvPr/>
        </p:nvSpPr>
        <p:spPr>
          <a:xfrm>
            <a:off x="3376269" y="705417"/>
            <a:ext cx="5439462" cy="461665"/>
          </a:xfrm>
          <a:prstGeom prst="rect">
            <a:avLst/>
          </a:prstGeom>
          <a:noFill/>
        </p:spPr>
        <p:txBody>
          <a:bodyPr wrap="square">
            <a:spAutoFit/>
          </a:bodyPr>
          <a:lstStyle/>
          <a:p>
            <a:r>
              <a:rPr lang="en-IN" sz="2400" b="1" u="sng" dirty="0">
                <a:effectLst/>
                <a:latin typeface="Calibri" panose="020F0502020204030204" charset="0"/>
                <a:ea typeface="Calibri" panose="020F0502020204030204" charset="0"/>
                <a:cs typeface="Times New Roman" panose="02020603050405020304" charset="0"/>
              </a:rPr>
              <a:t>Model Evolution in Machine Learning</a:t>
            </a:r>
            <a:endParaRPr lang="en-US" sz="2400" b="1" u="sng" dirty="0"/>
          </a:p>
        </p:txBody>
      </p:sp>
      <p:sp>
        <p:nvSpPr>
          <p:cNvPr id="5" name="TextBox 4"/>
          <p:cNvSpPr txBox="1"/>
          <p:nvPr/>
        </p:nvSpPr>
        <p:spPr>
          <a:xfrm>
            <a:off x="1125344" y="1167082"/>
            <a:ext cx="9941312" cy="5078313"/>
          </a:xfrm>
          <a:prstGeom prst="rect">
            <a:avLst/>
          </a:prstGeom>
          <a:noFill/>
        </p:spPr>
        <p:txBody>
          <a:bodyPr wrap="square">
            <a:spAutoFit/>
          </a:bodyPr>
          <a:lstStyle/>
          <a:p>
            <a:endParaRPr lang="en-IN" b="0" i="0" dirty="0">
              <a:solidFill>
                <a:srgbClr val="333333"/>
              </a:solidFill>
              <a:effectLst/>
              <a:latin typeface="Lato" panose="020F0502020204030203" pitchFamily="34" charset="0"/>
            </a:endParaRPr>
          </a:p>
          <a:p>
            <a:r>
              <a:rPr lang="en-IN" b="0" i="0" dirty="0">
                <a:solidFill>
                  <a:srgbClr val="333333"/>
                </a:solidFill>
                <a:effectLst/>
                <a:latin typeface="Lato" panose="020F0502020204030203" pitchFamily="34" charset="0"/>
              </a:rPr>
              <a:t>It is the process of using different evaluation metrics to understand a machine learning model’s performance, as well as its strengths and weaknesses.</a:t>
            </a:r>
            <a:endParaRPr lang="en-IN" b="0" i="0" dirty="0">
              <a:solidFill>
                <a:srgbClr val="333333"/>
              </a:solidFill>
              <a:effectLst/>
              <a:latin typeface="Lato" panose="020F0502020204030203" pitchFamily="34" charset="0"/>
            </a:endParaRPr>
          </a:p>
          <a:p>
            <a:endParaRPr lang="en-IN" dirty="0">
              <a:solidFill>
                <a:srgbClr val="333333"/>
              </a:solidFill>
              <a:latin typeface="Lato" panose="020F0502020204030203" pitchFamily="34" charset="0"/>
            </a:endParaRPr>
          </a:p>
          <a:p>
            <a:r>
              <a:rPr lang="en-IN" b="0" i="0" dirty="0">
                <a:solidFill>
                  <a:srgbClr val="292929"/>
                </a:solidFill>
                <a:effectLst/>
                <a:latin typeface="sohne"/>
              </a:rPr>
              <a:t>Machine learning models are designed to be able to give accurate predictions in order to create real value of predictions for a given organization.</a:t>
            </a:r>
            <a:endParaRPr lang="en-IN" dirty="0">
              <a:solidFill>
                <a:srgbClr val="C00000"/>
              </a:solidFill>
            </a:endParaRPr>
          </a:p>
          <a:p>
            <a:endParaRPr lang="en-IN" dirty="0">
              <a:solidFill>
                <a:srgbClr val="C00000"/>
              </a:solidFill>
            </a:endParaRPr>
          </a:p>
          <a:p>
            <a:endParaRPr lang="en-IN" dirty="0">
              <a:solidFill>
                <a:srgbClr val="C00000"/>
              </a:solidFill>
            </a:endParaRPr>
          </a:p>
          <a:p>
            <a:pPr algn="l" fontAlgn="base"/>
            <a:r>
              <a:rPr lang="en-IN" b="0" i="0" dirty="0">
                <a:effectLst/>
                <a:latin typeface="inherit"/>
              </a:rPr>
              <a:t>We can check that how well is my model doing? Is it a useful model?</a:t>
            </a:r>
            <a:endParaRPr lang="en-IN" b="0" i="0" dirty="0">
              <a:effectLst/>
              <a:latin typeface="inherit"/>
            </a:endParaRPr>
          </a:p>
          <a:p>
            <a:pPr algn="l" fontAlgn="base"/>
            <a:endParaRPr lang="en-IN" b="0" i="0" dirty="0">
              <a:effectLst/>
              <a:latin typeface="inherit"/>
            </a:endParaRPr>
          </a:p>
          <a:p>
            <a:pPr algn="l" fontAlgn="base"/>
            <a:r>
              <a:rPr lang="en-IN" b="0" i="0" dirty="0">
                <a:effectLst/>
                <a:latin typeface="inherit"/>
              </a:rPr>
              <a:t>Will training my model on more data improve its performance?</a:t>
            </a:r>
            <a:endParaRPr lang="en-IN" b="0" i="0" dirty="0">
              <a:effectLst/>
              <a:latin typeface="inherit"/>
            </a:endParaRPr>
          </a:p>
          <a:p>
            <a:pPr algn="l" fontAlgn="base"/>
            <a:endParaRPr lang="en-IN" b="0" i="0" dirty="0">
              <a:effectLst/>
              <a:latin typeface="inherit"/>
            </a:endParaRPr>
          </a:p>
          <a:p>
            <a:pPr algn="l" fontAlgn="base"/>
            <a:r>
              <a:rPr lang="en-IN" b="0" i="0" dirty="0">
                <a:effectLst/>
                <a:latin typeface="inherit"/>
              </a:rPr>
              <a:t>Do I need to include more features?</a:t>
            </a:r>
            <a:endParaRPr lang="en-IN" b="0" i="0" dirty="0">
              <a:effectLst/>
              <a:latin typeface="inherit"/>
            </a:endParaRPr>
          </a:p>
          <a:p>
            <a:pPr algn="l" fontAlgn="base"/>
            <a:endParaRPr lang="en-IN" dirty="0">
              <a:latin typeface="inherit"/>
            </a:endParaRPr>
          </a:p>
          <a:p>
            <a:pPr algn="l" fontAlgn="base"/>
            <a:r>
              <a:rPr lang="en-IN" b="0" i="0" dirty="0">
                <a:effectLst/>
                <a:latin typeface="inherit"/>
              </a:rPr>
              <a:t>We can use Different techniques to evaluate our model.</a:t>
            </a:r>
            <a:endParaRPr lang="en-IN" b="0" i="0" dirty="0">
              <a:effectLst/>
              <a:latin typeface="inherit"/>
            </a:endParaRPr>
          </a:p>
          <a:p>
            <a:pPr algn="ctr" fontAlgn="base"/>
            <a:endParaRPr lang="en-IN" b="0" i="0" dirty="0">
              <a:solidFill>
                <a:srgbClr val="555555"/>
              </a:solidFill>
              <a:effectLst/>
              <a:latin typeface="Helvetica Neue" panose="02000503000000020004" pitchFamily="2" charset="0"/>
            </a:endParaRPr>
          </a:p>
          <a:p>
            <a:pPr marL="285750" indent="-285750">
              <a:buFont typeface="Arial" panose="020B0604020202020204" pitchFamily="34" charset="0"/>
              <a:buChar char="•"/>
            </a:pPr>
            <a:endParaRPr lang="en-IN" dirty="0">
              <a:solidFill>
                <a:srgbClr val="555555"/>
              </a:solidFill>
              <a:latin typeface="Helvetica Neue" panose="02000503000000020004" pitchFamily="2" charset="0"/>
            </a:endParaRPr>
          </a:p>
          <a:p>
            <a:pPr marL="285750" indent="-285750">
              <a:buFont typeface="Arial" panose="020B0604020202020204" pitchFamily="34" charset="0"/>
              <a:buChar char="•"/>
            </a:pPr>
            <a:endParaRPr lang="en-US" dirty="0">
              <a:solidFill>
                <a:srgbClr val="C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6088" y="227250"/>
            <a:ext cx="1280415" cy="400110"/>
          </a:xfrm>
          <a:prstGeom prst="rect">
            <a:avLst/>
          </a:prstGeom>
          <a:noFill/>
        </p:spPr>
        <p:txBody>
          <a:bodyPr wrap="none" rtlCol="0">
            <a:spAutoFit/>
          </a:bodyPr>
          <a:lstStyle/>
          <a:p>
            <a:r>
              <a:rPr lang="en-US" sz="2000" dirty="0"/>
              <a:t>Chapter -8</a:t>
            </a:r>
            <a:endParaRPr lang="en-US" sz="2000" dirty="0"/>
          </a:p>
        </p:txBody>
      </p:sp>
      <p:sp>
        <p:nvSpPr>
          <p:cNvPr id="3" name="TextBox 2"/>
          <p:cNvSpPr txBox="1"/>
          <p:nvPr/>
        </p:nvSpPr>
        <p:spPr>
          <a:xfrm>
            <a:off x="3376269" y="549300"/>
            <a:ext cx="5439462" cy="461665"/>
          </a:xfrm>
          <a:prstGeom prst="rect">
            <a:avLst/>
          </a:prstGeom>
          <a:noFill/>
        </p:spPr>
        <p:txBody>
          <a:bodyPr wrap="square">
            <a:spAutoFit/>
          </a:bodyPr>
          <a:lstStyle/>
          <a:p>
            <a:r>
              <a:rPr lang="en-IN" sz="2400" b="1" u="sng" dirty="0">
                <a:latin typeface="Calibri" panose="020F0502020204030204" charset="0"/>
                <a:ea typeface="Calibri" panose="020F0502020204030204" charset="0"/>
                <a:cs typeface="Times New Roman" panose="02020603050405020304" charset="0"/>
              </a:rPr>
              <a:t>Model Evolution - </a:t>
            </a:r>
            <a:r>
              <a:rPr lang="en-IN" sz="2400" b="1" i="0" u="sng" dirty="0">
                <a:solidFill>
                  <a:srgbClr val="333333"/>
                </a:solidFill>
              </a:rPr>
              <a:t>Classification</a:t>
            </a:r>
            <a:endParaRPr lang="en-IN" sz="2400" b="1" i="0" u="sng" dirty="0">
              <a:solidFill>
                <a:srgbClr val="333333"/>
              </a:solidFill>
            </a:endParaRPr>
          </a:p>
        </p:txBody>
      </p:sp>
      <p:sp>
        <p:nvSpPr>
          <p:cNvPr id="5" name="TextBox 4"/>
          <p:cNvSpPr txBox="1"/>
          <p:nvPr/>
        </p:nvSpPr>
        <p:spPr>
          <a:xfrm>
            <a:off x="985847" y="671691"/>
            <a:ext cx="9941312" cy="2031325"/>
          </a:xfrm>
          <a:prstGeom prst="rect">
            <a:avLst/>
          </a:prstGeom>
          <a:noFill/>
        </p:spPr>
        <p:txBody>
          <a:bodyPr wrap="square">
            <a:spAutoFit/>
          </a:bodyPr>
          <a:lstStyle/>
          <a:p>
            <a:endParaRPr lang="en-IN" dirty="0">
              <a:solidFill>
                <a:srgbClr val="C00000"/>
              </a:solidFill>
            </a:endParaRPr>
          </a:p>
          <a:p>
            <a:r>
              <a:rPr lang="en-IN" b="0" i="0" dirty="0">
                <a:solidFill>
                  <a:srgbClr val="C00000"/>
                </a:solidFill>
                <a:latin typeface="Lato" panose="020F0502020204030203" pitchFamily="34" charset="0"/>
              </a:rPr>
              <a:t>Classification</a:t>
            </a:r>
            <a:endParaRPr lang="en-IN" b="0" i="0" dirty="0">
              <a:solidFill>
                <a:srgbClr val="C00000"/>
              </a:solidFill>
              <a:latin typeface="Lato" panose="020F0502020204030203" pitchFamily="34" charset="0"/>
            </a:endParaRPr>
          </a:p>
          <a:p>
            <a:endParaRPr lang="en-IN" b="0" i="0" dirty="0">
              <a:solidFill>
                <a:srgbClr val="333333"/>
              </a:solidFill>
              <a:latin typeface="Lato" panose="020F0502020204030203" pitchFamily="34" charset="0"/>
            </a:endParaRPr>
          </a:p>
          <a:p>
            <a:pPr>
              <a:buFont typeface="Arial" panose="020B0604020202020204" pitchFamily="34" charset="0"/>
              <a:buChar char="•"/>
            </a:pPr>
            <a:r>
              <a:rPr lang="en-IN" b="0" i="0" dirty="0">
                <a:solidFill>
                  <a:srgbClr val="C00000"/>
                </a:solidFill>
                <a:latin typeface="Lato" panose="020F0502020204030203" pitchFamily="34" charset="0"/>
              </a:rPr>
              <a:t>The </a:t>
            </a:r>
            <a:r>
              <a:rPr lang="en-IN" b="1" i="0" dirty="0">
                <a:solidFill>
                  <a:srgbClr val="C00000"/>
                </a:solidFill>
                <a:latin typeface="Lato" panose="020F0502020204030203" pitchFamily="34" charset="0"/>
              </a:rPr>
              <a:t>confusion matrix</a:t>
            </a:r>
            <a:r>
              <a:rPr lang="en-IN" b="0" i="0" dirty="0">
                <a:solidFill>
                  <a:srgbClr val="C00000"/>
                </a:solidFill>
                <a:latin typeface="Lato" panose="020F0502020204030203" pitchFamily="34" charset="0"/>
              </a:rPr>
              <a:t> </a:t>
            </a:r>
            <a:r>
              <a:rPr lang="en-IN" b="0" i="0" dirty="0">
                <a:solidFill>
                  <a:srgbClr val="333333"/>
                </a:solidFill>
                <a:latin typeface="Lato" panose="020F0502020204030203" pitchFamily="34" charset="0"/>
              </a:rPr>
              <a:t> shows a detailed breakdown of correct and incorrect classifications for each and every class. For example, the consequences of making a false positive or false negative in a skin disease diagnosis are very different.</a:t>
            </a:r>
            <a:endParaRPr lang="en-IN" dirty="0">
              <a:solidFill>
                <a:srgbClr val="555555"/>
              </a:solidFill>
              <a:latin typeface="Helvetica Neue" panose="02000503000000020004" pitchFamily="2" charset="0"/>
            </a:endParaRPr>
          </a:p>
          <a:p>
            <a:endParaRPr lang="en-US" dirty="0">
              <a:solidFill>
                <a:srgbClr val="C00000"/>
              </a:solidFill>
            </a:endParaRPr>
          </a:p>
        </p:txBody>
      </p:sp>
      <p:pic>
        <p:nvPicPr>
          <p:cNvPr id="100" name="Picture 99"/>
          <p:cNvPicPr/>
          <p:nvPr/>
        </p:nvPicPr>
        <p:blipFill>
          <a:blip r:embed="rId1"/>
          <a:stretch>
            <a:fillRect/>
          </a:stretch>
        </p:blipFill>
        <p:spPr>
          <a:xfrm>
            <a:off x="6593205" y="2212975"/>
            <a:ext cx="5136515" cy="4436110"/>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6088" y="227250"/>
            <a:ext cx="1280415" cy="400110"/>
          </a:xfrm>
          <a:prstGeom prst="rect">
            <a:avLst/>
          </a:prstGeom>
          <a:noFill/>
        </p:spPr>
        <p:txBody>
          <a:bodyPr wrap="none" rtlCol="0">
            <a:spAutoFit/>
          </a:bodyPr>
          <a:lstStyle/>
          <a:p>
            <a:r>
              <a:rPr lang="en-US" sz="2000" dirty="0"/>
              <a:t>Chapter -8</a:t>
            </a:r>
            <a:endParaRPr lang="en-US" sz="2000" dirty="0"/>
          </a:p>
        </p:txBody>
      </p:sp>
      <p:sp>
        <p:nvSpPr>
          <p:cNvPr id="3" name="TextBox 2"/>
          <p:cNvSpPr txBox="1"/>
          <p:nvPr/>
        </p:nvSpPr>
        <p:spPr>
          <a:xfrm>
            <a:off x="3376269" y="549300"/>
            <a:ext cx="5439462" cy="461665"/>
          </a:xfrm>
          <a:prstGeom prst="rect">
            <a:avLst/>
          </a:prstGeom>
          <a:noFill/>
        </p:spPr>
        <p:txBody>
          <a:bodyPr wrap="square">
            <a:spAutoFit/>
          </a:bodyPr>
          <a:lstStyle/>
          <a:p>
            <a:r>
              <a:rPr lang="en-IN" sz="2400" b="1" u="sng" dirty="0">
                <a:effectLst/>
                <a:latin typeface="Calibri" panose="020F0502020204030204" charset="0"/>
                <a:ea typeface="Calibri" panose="020F0502020204030204" charset="0"/>
                <a:cs typeface="Times New Roman" panose="02020603050405020304" charset="0"/>
              </a:rPr>
              <a:t>Model Evolution </a:t>
            </a:r>
            <a:r>
              <a:rPr lang="en-IN" sz="2400" b="1" u="sng" dirty="0">
                <a:latin typeface="Calibri" panose="020F0502020204030204" charset="0"/>
                <a:ea typeface="Calibri" panose="020F0502020204030204" charset="0"/>
                <a:cs typeface="Times New Roman" panose="02020603050405020304" charset="0"/>
              </a:rPr>
              <a:t>- </a:t>
            </a:r>
            <a:r>
              <a:rPr lang="en-IN" sz="2400" b="1" i="0" u="sng" dirty="0">
                <a:solidFill>
                  <a:srgbClr val="333333"/>
                </a:solidFill>
                <a:effectLst/>
              </a:rPr>
              <a:t>Classification</a:t>
            </a:r>
            <a:endParaRPr lang="en-IN" sz="2400" b="1" i="0" u="sng" dirty="0">
              <a:solidFill>
                <a:srgbClr val="333333"/>
              </a:solidFill>
              <a:effectLst/>
            </a:endParaRPr>
          </a:p>
        </p:txBody>
      </p:sp>
      <p:sp>
        <p:nvSpPr>
          <p:cNvPr id="5" name="TextBox 4"/>
          <p:cNvSpPr txBox="1"/>
          <p:nvPr/>
        </p:nvSpPr>
        <p:spPr>
          <a:xfrm>
            <a:off x="985847" y="671691"/>
            <a:ext cx="9941312" cy="3693319"/>
          </a:xfrm>
          <a:prstGeom prst="rect">
            <a:avLst/>
          </a:prstGeom>
          <a:noFill/>
        </p:spPr>
        <p:txBody>
          <a:bodyPr wrap="square">
            <a:spAutoFit/>
          </a:bodyPr>
          <a:lstStyle/>
          <a:p>
            <a:endParaRPr lang="en-IN" dirty="0">
              <a:solidFill>
                <a:srgbClr val="C00000"/>
              </a:solidFill>
            </a:endParaRPr>
          </a:p>
          <a:p>
            <a:r>
              <a:rPr lang="en-IN" b="0" i="0" dirty="0">
                <a:solidFill>
                  <a:srgbClr val="C00000"/>
                </a:solidFill>
                <a:effectLst/>
                <a:latin typeface="Lato" panose="020F0502020204030203" pitchFamily="34" charset="0"/>
              </a:rPr>
              <a:t>Classification</a:t>
            </a:r>
            <a:endParaRPr lang="en-IN" b="0" i="0" dirty="0">
              <a:solidFill>
                <a:srgbClr val="C00000"/>
              </a:solidFill>
              <a:effectLst/>
              <a:latin typeface="Lato" panose="020F0502020204030203" pitchFamily="34" charset="0"/>
            </a:endParaRPr>
          </a:p>
          <a:p>
            <a:endParaRPr lang="en-IN" dirty="0">
              <a:solidFill>
                <a:srgbClr val="C00000"/>
              </a:solidFill>
            </a:endParaRPr>
          </a:p>
          <a:p>
            <a:r>
              <a:rPr lang="en-IN" b="0" i="0" dirty="0">
                <a:solidFill>
                  <a:srgbClr val="333333"/>
                </a:solidFill>
                <a:effectLst/>
                <a:latin typeface="Lato" panose="020F0502020204030203" pitchFamily="34" charset="0"/>
              </a:rPr>
              <a:t>The metrics for measuring classification performance include accuracy, precision, confusion matrix, log-loss, and AUC (area under the ROC curve).</a:t>
            </a:r>
            <a:br>
              <a:rPr lang="en-IN" b="0" i="0" dirty="0">
                <a:solidFill>
                  <a:srgbClr val="555555"/>
                </a:solidFill>
                <a:effectLst/>
                <a:latin typeface="Helvetica Neue" panose="02000503000000020004" pitchFamily="2" charset="0"/>
              </a:rPr>
            </a:br>
            <a:endParaRPr lang="en-IN" b="0" i="0" dirty="0">
              <a:solidFill>
                <a:srgbClr val="555555"/>
              </a:solidFill>
              <a:effectLst/>
              <a:latin typeface="Helvetica Neue" panose="02000503000000020004" pitchFamily="2" charset="0"/>
            </a:endParaRPr>
          </a:p>
          <a:p>
            <a:pPr algn="l">
              <a:buFont typeface="Arial" panose="020B0604020202020204" pitchFamily="34" charset="0"/>
              <a:buChar char="•"/>
            </a:pPr>
            <a:r>
              <a:rPr lang="en-IN" b="1" i="0" dirty="0">
                <a:solidFill>
                  <a:srgbClr val="C00000"/>
                </a:solidFill>
                <a:effectLst/>
                <a:latin typeface="Lato" panose="020F0502020204030203" pitchFamily="34" charset="0"/>
              </a:rPr>
              <a:t>Accuracy</a:t>
            </a:r>
            <a:r>
              <a:rPr lang="en-IN" b="0" i="0" dirty="0">
                <a:solidFill>
                  <a:srgbClr val="333333"/>
                </a:solidFill>
                <a:effectLst/>
                <a:latin typeface="Lato" panose="020F0502020204030203" pitchFamily="34" charset="0"/>
              </a:rPr>
              <a:t> </a:t>
            </a:r>
            <a:r>
              <a:rPr lang="en-IN" b="0" i="0" dirty="0">
                <a:solidFill>
                  <a:srgbClr val="202124"/>
                </a:solidFill>
                <a:effectLst/>
                <a:latin typeface="Roboto" panose="02000000000000000000" pitchFamily="2" charset="0"/>
              </a:rPr>
              <a:t>is one metric for evaluating classification models. In other words </a:t>
            </a:r>
            <a:r>
              <a:rPr lang="en-IN" b="1" i="0" dirty="0">
                <a:solidFill>
                  <a:srgbClr val="202124"/>
                </a:solidFill>
                <a:effectLst/>
                <a:latin typeface="Roboto" panose="02000000000000000000" pitchFamily="2" charset="0"/>
              </a:rPr>
              <a:t>accuracy</a:t>
            </a:r>
            <a:r>
              <a:rPr lang="en-IN" b="0" i="0" dirty="0">
                <a:solidFill>
                  <a:srgbClr val="202124"/>
                </a:solidFill>
                <a:effectLst/>
                <a:latin typeface="Roboto" panose="02000000000000000000" pitchFamily="2" charset="0"/>
              </a:rPr>
              <a:t> is the fraction of predictions our model got right. Accuracy has the following definition:</a:t>
            </a:r>
            <a:endParaRPr lang="en-IN" b="0" i="0" dirty="0">
              <a:solidFill>
                <a:srgbClr val="202124"/>
              </a:solidFill>
              <a:effectLst/>
              <a:latin typeface="Roboto" panose="02000000000000000000" pitchFamily="2" charset="0"/>
            </a:endParaRPr>
          </a:p>
          <a:p>
            <a:pPr algn="l">
              <a:buFont typeface="Arial" panose="020B0604020202020204" pitchFamily="34" charset="0"/>
              <a:buChar char="•"/>
            </a:pPr>
            <a:endParaRPr lang="en-IN" dirty="0">
              <a:solidFill>
                <a:srgbClr val="202124"/>
              </a:solidFill>
              <a:latin typeface="Roboto" panose="02000000000000000000" pitchFamily="2" charset="0"/>
            </a:endParaRPr>
          </a:p>
          <a:p>
            <a:pPr algn="l">
              <a:buFont typeface="Arial" panose="020B0604020202020204" pitchFamily="34" charset="0"/>
              <a:buChar char="•"/>
            </a:pPr>
            <a:endParaRPr lang="en-IN" b="0" i="0" dirty="0">
              <a:solidFill>
                <a:srgbClr val="202124"/>
              </a:solidFill>
              <a:effectLst/>
              <a:latin typeface="Roboto" panose="02000000000000000000" pitchFamily="2" charset="0"/>
            </a:endParaRPr>
          </a:p>
          <a:p>
            <a:pPr algn="l">
              <a:buFont typeface="Arial" panose="020B0604020202020204" pitchFamily="34" charset="0"/>
              <a:buChar char="•"/>
            </a:pPr>
            <a:endParaRPr lang="en-IN" b="0" i="0" dirty="0">
              <a:solidFill>
                <a:srgbClr val="333333"/>
              </a:solidFill>
              <a:effectLst/>
              <a:latin typeface="Lato" panose="020F0502020204030203" pitchFamily="34" charset="0"/>
            </a:endParaRPr>
          </a:p>
          <a:p>
            <a:pPr algn="l"/>
            <a:endParaRPr lang="en-IN" b="0" i="0" dirty="0">
              <a:solidFill>
                <a:srgbClr val="333333"/>
              </a:solidFill>
              <a:effectLst/>
              <a:latin typeface="Lato" panose="020F0502020204030203" pitchFamily="34" charset="0"/>
            </a:endParaRPr>
          </a:p>
          <a:p>
            <a:endParaRPr lang="en-US" dirty="0">
              <a:solidFill>
                <a:srgbClr val="C00000"/>
              </a:solidFill>
            </a:endParaRPr>
          </a:p>
        </p:txBody>
      </p:sp>
      <p:pic>
        <p:nvPicPr>
          <p:cNvPr id="8" name="Picture 7"/>
          <p:cNvPicPr>
            <a:picLocks noChangeAspect="1"/>
          </p:cNvPicPr>
          <p:nvPr/>
        </p:nvPicPr>
        <p:blipFill>
          <a:blip r:embed="rId1"/>
          <a:stretch>
            <a:fillRect/>
          </a:stretch>
        </p:blipFill>
        <p:spPr>
          <a:xfrm>
            <a:off x="2703706" y="3547601"/>
            <a:ext cx="5067300" cy="9398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6088" y="227250"/>
            <a:ext cx="1280415" cy="400110"/>
          </a:xfrm>
          <a:prstGeom prst="rect">
            <a:avLst/>
          </a:prstGeom>
          <a:noFill/>
        </p:spPr>
        <p:txBody>
          <a:bodyPr wrap="none" rtlCol="0">
            <a:spAutoFit/>
          </a:bodyPr>
          <a:lstStyle/>
          <a:p>
            <a:r>
              <a:rPr lang="en-US" sz="2000" dirty="0"/>
              <a:t>Chapter -8</a:t>
            </a:r>
            <a:endParaRPr lang="en-US" sz="2000" dirty="0"/>
          </a:p>
        </p:txBody>
      </p:sp>
      <p:sp>
        <p:nvSpPr>
          <p:cNvPr id="3" name="TextBox 2"/>
          <p:cNvSpPr txBox="1"/>
          <p:nvPr/>
        </p:nvSpPr>
        <p:spPr>
          <a:xfrm>
            <a:off x="3376269" y="549300"/>
            <a:ext cx="5439462" cy="461665"/>
          </a:xfrm>
          <a:prstGeom prst="rect">
            <a:avLst/>
          </a:prstGeom>
          <a:noFill/>
        </p:spPr>
        <p:txBody>
          <a:bodyPr wrap="square">
            <a:spAutoFit/>
          </a:bodyPr>
          <a:lstStyle/>
          <a:p>
            <a:r>
              <a:rPr lang="en-IN" sz="2400" b="1" u="sng" dirty="0">
                <a:effectLst/>
                <a:latin typeface="Calibri" panose="020F0502020204030204" charset="0"/>
                <a:ea typeface="Calibri" panose="020F0502020204030204" charset="0"/>
                <a:cs typeface="Times New Roman" panose="02020603050405020304" charset="0"/>
              </a:rPr>
              <a:t>Model Evolution </a:t>
            </a:r>
            <a:r>
              <a:rPr lang="en-IN" sz="2400" b="1" u="sng" dirty="0">
                <a:latin typeface="Calibri" panose="020F0502020204030204" charset="0"/>
                <a:ea typeface="Calibri" panose="020F0502020204030204" charset="0"/>
                <a:cs typeface="Times New Roman" panose="02020603050405020304" charset="0"/>
              </a:rPr>
              <a:t>- </a:t>
            </a:r>
            <a:r>
              <a:rPr lang="en-IN" sz="2400" b="1" i="0" u="sng" dirty="0">
                <a:solidFill>
                  <a:srgbClr val="333333"/>
                </a:solidFill>
                <a:effectLst/>
              </a:rPr>
              <a:t>Classification</a:t>
            </a:r>
            <a:endParaRPr lang="en-IN" sz="2400" b="1" i="0" u="sng" dirty="0">
              <a:solidFill>
                <a:srgbClr val="333333"/>
              </a:solidFill>
              <a:effectLst/>
            </a:endParaRPr>
          </a:p>
        </p:txBody>
      </p:sp>
      <p:sp>
        <p:nvSpPr>
          <p:cNvPr id="5" name="TextBox 4"/>
          <p:cNvSpPr txBox="1"/>
          <p:nvPr/>
        </p:nvSpPr>
        <p:spPr>
          <a:xfrm>
            <a:off x="985847" y="671691"/>
            <a:ext cx="9941312" cy="3447098"/>
          </a:xfrm>
          <a:prstGeom prst="rect">
            <a:avLst/>
          </a:prstGeom>
          <a:noFill/>
        </p:spPr>
        <p:txBody>
          <a:bodyPr wrap="square">
            <a:spAutoFit/>
          </a:bodyPr>
          <a:lstStyle/>
          <a:p>
            <a:endParaRPr lang="en-IN" dirty="0">
              <a:solidFill>
                <a:srgbClr val="C00000"/>
              </a:solidFill>
            </a:endParaRPr>
          </a:p>
          <a:p>
            <a:r>
              <a:rPr lang="en-IN" b="0" i="0" dirty="0">
                <a:solidFill>
                  <a:srgbClr val="C00000"/>
                </a:solidFill>
                <a:effectLst/>
                <a:latin typeface="Lato" panose="020F0502020204030203" pitchFamily="34" charset="0"/>
              </a:rPr>
              <a:t>Classification</a:t>
            </a:r>
            <a:endParaRPr lang="en-IN" b="0" i="0" dirty="0">
              <a:solidFill>
                <a:srgbClr val="C00000"/>
              </a:solidFill>
              <a:effectLst/>
              <a:latin typeface="Lato" panose="020F0502020204030203" pitchFamily="34" charset="0"/>
            </a:endParaRPr>
          </a:p>
          <a:p>
            <a:pPr algn="l"/>
            <a:endParaRPr lang="en-IN" b="0" i="0" dirty="0">
              <a:solidFill>
                <a:srgbClr val="333333"/>
              </a:solidFill>
              <a:effectLst/>
              <a:latin typeface="Lato" panose="020F0502020204030203" pitchFamily="34" charset="0"/>
            </a:endParaRPr>
          </a:p>
          <a:p>
            <a:pPr>
              <a:buFont typeface="Arial" panose="020B0604020202020204" pitchFamily="34" charset="0"/>
              <a:buChar char="•"/>
            </a:pPr>
            <a:r>
              <a:rPr lang="en-IN" b="1" i="0" dirty="0">
                <a:solidFill>
                  <a:srgbClr val="C00000"/>
                </a:solidFill>
                <a:effectLst/>
                <a:latin typeface="Lato" panose="020F0502020204030203" pitchFamily="34" charset="0"/>
              </a:rPr>
              <a:t>Precision</a:t>
            </a:r>
            <a:r>
              <a:rPr lang="en-IN" b="0" i="0" dirty="0">
                <a:solidFill>
                  <a:srgbClr val="333333"/>
                </a:solidFill>
                <a:effectLst/>
                <a:latin typeface="Lato" panose="020F0502020204030203" pitchFamily="34" charset="0"/>
              </a:rPr>
              <a:t> measures the proportion of predicted Positives that are truly Positive. </a:t>
            </a:r>
            <a:r>
              <a:rPr lang="en-IN" sz="1600" b="0" i="0" dirty="0">
                <a:effectLst/>
                <a:latin typeface="Verdana" panose="020B0604030504040204" pitchFamily="34" charset="0"/>
                <a:ea typeface="Verdana" panose="020B0604030504040204" pitchFamily="34" charset="0"/>
                <a:cs typeface="Verdana" panose="020B0604030504040204" pitchFamily="34" charset="0"/>
              </a:rPr>
              <a:t>In a classification task, the precision for a class is </a:t>
            </a:r>
            <a:r>
              <a:rPr lang="en-IN" sz="1600" b="1" i="0" dirty="0">
                <a:effectLst/>
                <a:latin typeface="Verdana" panose="020B0604030504040204" pitchFamily="34" charset="0"/>
                <a:ea typeface="Verdana" panose="020B0604030504040204" pitchFamily="34" charset="0"/>
                <a:cs typeface="Verdana" panose="020B0604030504040204" pitchFamily="34" charset="0"/>
              </a:rPr>
              <a:t>the number of true positives (i.e. the number of items correctly labelled as belonging to the positive class) divided by the total number of elements labelled as belonging to the positive class</a:t>
            </a:r>
            <a:r>
              <a:rPr lang="en-IN" sz="1600" b="0" i="0" dirty="0">
                <a:effectLst/>
                <a:latin typeface="Verdana" panose="020B0604030504040204" pitchFamily="34" charset="0"/>
                <a:ea typeface="Verdana" panose="020B0604030504040204" pitchFamily="34" charset="0"/>
                <a:cs typeface="Verdana" panose="020B0604030504040204" pitchFamily="34" charset="0"/>
              </a:rPr>
              <a:t> (i.e. the sum of true positives and false positives</a:t>
            </a:r>
            <a:r>
              <a:rPr lang="en-IN" sz="1600" b="0" i="0" dirty="0" smtClean="0">
                <a:effectLst/>
                <a:latin typeface="Verdana" panose="020B0604030504040204" pitchFamily="34" charset="0"/>
                <a:ea typeface="Verdana" panose="020B0604030504040204" pitchFamily="34" charset="0"/>
                <a:cs typeface="Verdana" panose="020B0604030504040204" pitchFamily="34" charset="0"/>
              </a:rPr>
              <a:t>)</a:t>
            </a:r>
            <a:endParaRPr lang="en-IN" sz="1600" b="0" i="0" dirty="0" smtClean="0">
              <a:effectLst/>
              <a:latin typeface="Verdana" panose="020B0604030504040204" pitchFamily="34" charset="0"/>
              <a:ea typeface="Verdana" panose="020B0604030504040204" pitchFamily="34" charset="0"/>
              <a:cs typeface="Verdana" panose="020B0604030504040204" pitchFamily="34" charset="0"/>
            </a:endParaRPr>
          </a:p>
          <a:p>
            <a:pPr>
              <a:buFont typeface="Arial" panose="020B0604020202020204" pitchFamily="34" charset="0"/>
              <a:buChar char="•"/>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1600" dirty="0" smtClean="0">
                <a:latin typeface="Verdana" panose="020B0604030504040204" pitchFamily="34" charset="0"/>
                <a:ea typeface="Verdana" panose="020B0604030504040204" pitchFamily="34" charset="0"/>
                <a:cs typeface="Verdana" panose="020B0604030504040204" pitchFamily="34" charset="0"/>
              </a:rPr>
              <a:t>Consider case of spam filter where number of false positive we need to reduce because important things should not be counted as spam.</a:t>
            </a:r>
            <a:endParaRPr lang="en-IN" sz="1600" b="0" i="0" dirty="0">
              <a:effectLst/>
              <a:latin typeface="Verdana" panose="020B0604030504040204" pitchFamily="34" charset="0"/>
              <a:ea typeface="Verdana" panose="020B0604030504040204" pitchFamily="34" charset="0"/>
              <a:cs typeface="Verdana" panose="020B0604030504040204" pitchFamily="34" charset="0"/>
            </a:endParaRPr>
          </a:p>
          <a:p>
            <a:endParaRPr lang="en-US" sz="1600" dirty="0">
              <a:latin typeface="Verdana" panose="020B0604030504040204" pitchFamily="34" charset="0"/>
              <a:ea typeface="Verdana" panose="020B0604030504040204" pitchFamily="34" charset="0"/>
              <a:cs typeface="Verdana" panose="020B0604030504040204" pitchFamily="34" charset="0"/>
            </a:endParaRPr>
          </a:p>
          <a:p>
            <a:pPr algn="l">
              <a:buFont typeface="Arial" panose="020B0604020202020204" pitchFamily="34" charset="0"/>
              <a:buChar char="•"/>
            </a:pPr>
            <a:endParaRPr lang="en-IN" b="0" i="0" dirty="0">
              <a:solidFill>
                <a:srgbClr val="333333"/>
              </a:solidFill>
              <a:effectLst/>
              <a:latin typeface="Lato" panose="020F0502020204030203" pitchFamily="34" charset="0"/>
            </a:endParaRPr>
          </a:p>
        </p:txBody>
      </p:sp>
      <p:pic>
        <p:nvPicPr>
          <p:cNvPr id="6" name="Picture 5"/>
          <p:cNvPicPr>
            <a:picLocks noChangeAspect="1"/>
          </p:cNvPicPr>
          <p:nvPr/>
        </p:nvPicPr>
        <p:blipFill>
          <a:blip r:embed="rId1"/>
          <a:stretch>
            <a:fillRect/>
          </a:stretch>
        </p:blipFill>
        <p:spPr>
          <a:xfrm>
            <a:off x="3642040" y="4333512"/>
            <a:ext cx="3505200" cy="13716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6088" y="227250"/>
            <a:ext cx="1280415" cy="400110"/>
          </a:xfrm>
          <a:prstGeom prst="rect">
            <a:avLst/>
          </a:prstGeom>
          <a:noFill/>
        </p:spPr>
        <p:txBody>
          <a:bodyPr wrap="none" rtlCol="0">
            <a:spAutoFit/>
          </a:bodyPr>
          <a:lstStyle/>
          <a:p>
            <a:r>
              <a:rPr lang="en-US" sz="2000" dirty="0"/>
              <a:t>Chapter -8</a:t>
            </a:r>
            <a:endParaRPr lang="en-US" sz="2000" dirty="0"/>
          </a:p>
        </p:txBody>
      </p:sp>
      <p:sp>
        <p:nvSpPr>
          <p:cNvPr id="3" name="TextBox 2"/>
          <p:cNvSpPr txBox="1"/>
          <p:nvPr/>
        </p:nvSpPr>
        <p:spPr>
          <a:xfrm>
            <a:off x="3376269" y="549300"/>
            <a:ext cx="5439462" cy="461665"/>
          </a:xfrm>
          <a:prstGeom prst="rect">
            <a:avLst/>
          </a:prstGeom>
          <a:noFill/>
        </p:spPr>
        <p:txBody>
          <a:bodyPr wrap="square">
            <a:spAutoFit/>
          </a:bodyPr>
          <a:lstStyle/>
          <a:p>
            <a:r>
              <a:rPr lang="en-IN" sz="2400" b="1" u="sng" dirty="0">
                <a:effectLst/>
                <a:latin typeface="Calibri" panose="020F0502020204030204" charset="0"/>
                <a:ea typeface="Calibri" panose="020F0502020204030204" charset="0"/>
                <a:cs typeface="Times New Roman" panose="02020603050405020304" charset="0"/>
              </a:rPr>
              <a:t>Model Evolution </a:t>
            </a:r>
            <a:r>
              <a:rPr lang="en-IN" sz="2400" b="1" u="sng" dirty="0">
                <a:latin typeface="Calibri" panose="020F0502020204030204" charset="0"/>
                <a:ea typeface="Calibri" panose="020F0502020204030204" charset="0"/>
                <a:cs typeface="Times New Roman" panose="02020603050405020304" charset="0"/>
              </a:rPr>
              <a:t>- </a:t>
            </a:r>
            <a:r>
              <a:rPr lang="en-IN" sz="2400" b="1" i="0" u="sng" dirty="0">
                <a:solidFill>
                  <a:srgbClr val="333333"/>
                </a:solidFill>
                <a:effectLst/>
              </a:rPr>
              <a:t>Classification</a:t>
            </a:r>
            <a:endParaRPr lang="en-IN" sz="2400" b="1" i="0" u="sng" dirty="0">
              <a:solidFill>
                <a:srgbClr val="333333"/>
              </a:solidFill>
              <a:effectLst/>
            </a:endParaRPr>
          </a:p>
        </p:txBody>
      </p:sp>
      <p:sp>
        <p:nvSpPr>
          <p:cNvPr id="5" name="TextBox 4"/>
          <p:cNvSpPr txBox="1"/>
          <p:nvPr/>
        </p:nvSpPr>
        <p:spPr>
          <a:xfrm>
            <a:off x="985847" y="671691"/>
            <a:ext cx="9941312" cy="3416320"/>
          </a:xfrm>
          <a:prstGeom prst="rect">
            <a:avLst/>
          </a:prstGeom>
          <a:noFill/>
        </p:spPr>
        <p:txBody>
          <a:bodyPr wrap="square">
            <a:spAutoFit/>
          </a:bodyPr>
          <a:lstStyle/>
          <a:p>
            <a:endParaRPr lang="en-IN" dirty="0">
              <a:solidFill>
                <a:srgbClr val="C00000"/>
              </a:solidFill>
            </a:endParaRPr>
          </a:p>
          <a:p>
            <a:r>
              <a:rPr lang="en-IN" b="0" i="0" dirty="0">
                <a:solidFill>
                  <a:srgbClr val="C00000"/>
                </a:solidFill>
                <a:effectLst/>
                <a:latin typeface="Lato" panose="020F0502020204030203" pitchFamily="34" charset="0"/>
              </a:rPr>
              <a:t>Classification</a:t>
            </a:r>
            <a:endParaRPr lang="en-IN" b="0" i="0" dirty="0">
              <a:solidFill>
                <a:srgbClr val="C00000"/>
              </a:solidFill>
              <a:effectLst/>
              <a:latin typeface="Lato" panose="020F0502020204030203" pitchFamily="34" charset="0"/>
            </a:endParaRPr>
          </a:p>
          <a:p>
            <a:pPr algn="l"/>
            <a:endParaRPr lang="en-IN" b="0" i="0" dirty="0">
              <a:solidFill>
                <a:srgbClr val="333333"/>
              </a:solidFill>
              <a:effectLst/>
              <a:latin typeface="Lato" panose="020F0502020204030203" pitchFamily="34" charset="0"/>
            </a:endParaRPr>
          </a:p>
          <a:p>
            <a:pPr>
              <a:buFont typeface="Arial" panose="020B0604020202020204" pitchFamily="34" charset="0"/>
              <a:buChar char="•"/>
            </a:pPr>
            <a:r>
              <a:rPr lang="en-IN" b="1" i="0" dirty="0" smtClean="0">
                <a:solidFill>
                  <a:srgbClr val="C00000"/>
                </a:solidFill>
                <a:effectLst/>
                <a:latin typeface="Lato" panose="020F0502020204030203" pitchFamily="34" charset="0"/>
              </a:rPr>
              <a:t>Recall </a:t>
            </a:r>
            <a:r>
              <a:rPr lang="en-US" dirty="0"/>
              <a:t>The recall is calculated as the ratio between the numbers of Positive samples correctly classified as Positive to the total number of Positive samples. The </a:t>
            </a:r>
            <a:r>
              <a:rPr lang="en-US" b="1" i="1" dirty="0"/>
              <a:t>recall measures the model's ability to detect positive samples</a:t>
            </a:r>
            <a:r>
              <a:rPr lang="en-US" dirty="0"/>
              <a:t>. </a:t>
            </a:r>
            <a:endParaRPr lang="en-US" dirty="0" smtClean="0"/>
          </a:p>
          <a:p>
            <a:pPr>
              <a:buFont typeface="Arial" panose="020B0604020202020204" pitchFamily="34" charset="0"/>
              <a:buChar char="•"/>
            </a:pPr>
            <a:endParaRPr lang="en-US" dirty="0"/>
          </a:p>
          <a:p>
            <a:pPr>
              <a:buFont typeface="Arial" panose="020B0604020202020204" pitchFamily="34" charset="0"/>
              <a:buChar char="•"/>
            </a:pPr>
            <a:r>
              <a:rPr lang="en-US" dirty="0"/>
              <a:t> </a:t>
            </a:r>
            <a:r>
              <a:rPr lang="en-US" dirty="0" smtClean="0"/>
              <a:t>Consider the scenario of cancer or heart disease prediction where we need to decrease number of false negative because unhealthy person classified  healthy and it‘s health become more serious.so in such case recall is </a:t>
            </a:r>
            <a:r>
              <a:rPr lang="en-US" smtClean="0"/>
              <a:t>more important.</a:t>
            </a:r>
            <a:endParaRPr lang="en-US" dirty="0" smtClean="0"/>
          </a:p>
          <a:p>
            <a:pPr>
              <a:buFont typeface="Arial" panose="020B0604020202020204" pitchFamily="34" charset="0"/>
              <a:buChar char="•"/>
            </a:pPr>
            <a:endParaRPr lang="en-US" b="1" dirty="0">
              <a:solidFill>
                <a:srgbClr val="C00000"/>
              </a:solidFill>
              <a:latin typeface="Lato" panose="020F0502020204030203" pitchFamily="34" charset="0"/>
            </a:endParaRPr>
          </a:p>
          <a:p>
            <a:pPr>
              <a:buFont typeface="Arial" panose="020B0604020202020204" pitchFamily="34" charset="0"/>
              <a:buChar char="•"/>
            </a:pPr>
            <a:endParaRPr lang="en-IN" b="1" dirty="0">
              <a:solidFill>
                <a:srgbClr val="C00000"/>
              </a:solidFill>
              <a:latin typeface="Lato" panose="020F0502020204030203" pitchFamily="34" charset="0"/>
            </a:endParaRPr>
          </a:p>
        </p:txBody>
      </p:sp>
      <p:pic>
        <p:nvPicPr>
          <p:cNvPr id="4" name="Picture 3"/>
          <p:cNvPicPr>
            <a:picLocks noChangeAspect="1"/>
          </p:cNvPicPr>
          <p:nvPr/>
        </p:nvPicPr>
        <p:blipFill>
          <a:blip r:embed="rId1"/>
          <a:stretch>
            <a:fillRect/>
          </a:stretch>
        </p:blipFill>
        <p:spPr>
          <a:xfrm>
            <a:off x="3052075" y="3790950"/>
            <a:ext cx="3248025" cy="8001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6088" y="227250"/>
            <a:ext cx="1280415" cy="400110"/>
          </a:xfrm>
          <a:prstGeom prst="rect">
            <a:avLst/>
          </a:prstGeom>
          <a:noFill/>
        </p:spPr>
        <p:txBody>
          <a:bodyPr wrap="none" rtlCol="0">
            <a:spAutoFit/>
          </a:bodyPr>
          <a:lstStyle/>
          <a:p>
            <a:r>
              <a:rPr lang="en-US" sz="2000" dirty="0"/>
              <a:t>Chapter -8</a:t>
            </a:r>
            <a:endParaRPr lang="en-US" sz="2000" dirty="0"/>
          </a:p>
        </p:txBody>
      </p:sp>
      <p:sp>
        <p:nvSpPr>
          <p:cNvPr id="3" name="TextBox 2"/>
          <p:cNvSpPr txBox="1"/>
          <p:nvPr/>
        </p:nvSpPr>
        <p:spPr>
          <a:xfrm>
            <a:off x="3376269" y="549300"/>
            <a:ext cx="5439462" cy="461665"/>
          </a:xfrm>
          <a:prstGeom prst="rect">
            <a:avLst/>
          </a:prstGeom>
          <a:noFill/>
        </p:spPr>
        <p:txBody>
          <a:bodyPr wrap="square">
            <a:spAutoFit/>
          </a:bodyPr>
          <a:lstStyle/>
          <a:p>
            <a:r>
              <a:rPr lang="en-IN" sz="2400" b="1" u="sng" dirty="0">
                <a:effectLst/>
                <a:latin typeface="Calibri" panose="020F0502020204030204" charset="0"/>
                <a:ea typeface="Calibri" panose="020F0502020204030204" charset="0"/>
                <a:cs typeface="Times New Roman" panose="02020603050405020304" charset="0"/>
              </a:rPr>
              <a:t>Model Evolution </a:t>
            </a:r>
            <a:r>
              <a:rPr lang="en-IN" sz="2400" b="1" u="sng" dirty="0">
                <a:latin typeface="Calibri" panose="020F0502020204030204" charset="0"/>
                <a:ea typeface="Calibri" panose="020F0502020204030204" charset="0"/>
                <a:cs typeface="Times New Roman" panose="02020603050405020304" charset="0"/>
              </a:rPr>
              <a:t>- </a:t>
            </a:r>
            <a:r>
              <a:rPr lang="en-IN" sz="2400" b="1" i="0" u="sng" dirty="0">
                <a:solidFill>
                  <a:srgbClr val="333333"/>
                </a:solidFill>
                <a:effectLst/>
              </a:rPr>
              <a:t>Classification</a:t>
            </a:r>
            <a:endParaRPr lang="en-IN" sz="2400" b="1" i="0" u="sng" dirty="0">
              <a:solidFill>
                <a:srgbClr val="333333"/>
              </a:solidFill>
              <a:effectLst/>
            </a:endParaRPr>
          </a:p>
        </p:txBody>
      </p:sp>
      <p:sp>
        <p:nvSpPr>
          <p:cNvPr id="5" name="TextBox 4"/>
          <p:cNvSpPr txBox="1"/>
          <p:nvPr/>
        </p:nvSpPr>
        <p:spPr>
          <a:xfrm>
            <a:off x="985847" y="671691"/>
            <a:ext cx="9941312" cy="2585323"/>
          </a:xfrm>
          <a:prstGeom prst="rect">
            <a:avLst/>
          </a:prstGeom>
          <a:noFill/>
        </p:spPr>
        <p:txBody>
          <a:bodyPr wrap="square">
            <a:spAutoFit/>
          </a:bodyPr>
          <a:lstStyle/>
          <a:p>
            <a:endParaRPr lang="en-IN" dirty="0">
              <a:solidFill>
                <a:srgbClr val="C00000"/>
              </a:solidFill>
            </a:endParaRPr>
          </a:p>
          <a:p>
            <a:r>
              <a:rPr lang="en-IN" b="0" i="0" dirty="0">
                <a:solidFill>
                  <a:srgbClr val="C00000"/>
                </a:solidFill>
                <a:effectLst/>
                <a:latin typeface="Lato" panose="020F0502020204030203" pitchFamily="34" charset="0"/>
              </a:rPr>
              <a:t>Classification</a:t>
            </a:r>
            <a:endParaRPr lang="en-IN" b="0" i="0" dirty="0">
              <a:solidFill>
                <a:srgbClr val="C00000"/>
              </a:solidFill>
              <a:effectLst/>
              <a:latin typeface="Lato" panose="020F0502020204030203" pitchFamily="34" charset="0"/>
            </a:endParaRPr>
          </a:p>
          <a:p>
            <a:pPr algn="l"/>
            <a:endParaRPr lang="en-IN" b="0" i="0" dirty="0">
              <a:solidFill>
                <a:srgbClr val="333333"/>
              </a:solidFill>
              <a:effectLst/>
              <a:latin typeface="Lato" panose="020F0502020204030203" pitchFamily="34" charset="0"/>
            </a:endParaRPr>
          </a:p>
          <a:p>
            <a:pPr>
              <a:buFont typeface="Arial" panose="020B0604020202020204" pitchFamily="34" charset="0"/>
              <a:buChar char="•"/>
            </a:pPr>
            <a:r>
              <a:rPr lang="en-IN" b="1" dirty="0" smtClean="0">
                <a:solidFill>
                  <a:srgbClr val="C00000"/>
                </a:solidFill>
                <a:latin typeface="Lato" panose="020F0502020204030203" pitchFamily="34" charset="0"/>
              </a:rPr>
              <a:t>F1-score</a:t>
            </a:r>
            <a:r>
              <a:rPr lang="en-IN" b="1" i="0" dirty="0" smtClean="0">
                <a:solidFill>
                  <a:srgbClr val="C00000"/>
                </a:solidFill>
                <a:effectLst/>
                <a:latin typeface="Lato" panose="020F0502020204030203" pitchFamily="34" charset="0"/>
              </a:rPr>
              <a:t> </a:t>
            </a:r>
            <a:r>
              <a:rPr lang="en-US" dirty="0" smtClean="0"/>
              <a:t>It</a:t>
            </a:r>
            <a:r>
              <a:rPr lang="en-US" dirty="0"/>
              <a:t> is an evaluation metric for a classification defined as the harmonic mean of </a:t>
            </a:r>
            <a:r>
              <a:rPr lang="en-US" b="1" dirty="0"/>
              <a:t>precision</a:t>
            </a:r>
            <a:r>
              <a:rPr lang="en-US" dirty="0"/>
              <a:t> and </a:t>
            </a:r>
            <a:r>
              <a:rPr lang="en-US" b="1" dirty="0"/>
              <a:t>recall</a:t>
            </a:r>
            <a:r>
              <a:rPr lang="en-US" dirty="0"/>
              <a:t>. It is a statistical measure of the accuracy of a test or model. </a:t>
            </a:r>
            <a:endParaRPr lang="en-US" dirty="0" smtClean="0"/>
          </a:p>
          <a:p>
            <a:pPr>
              <a:buFont typeface="Arial" panose="020B0604020202020204" pitchFamily="34" charset="0"/>
              <a:buChar char="•"/>
            </a:pPr>
            <a:endParaRPr lang="en-US" b="1" dirty="0">
              <a:solidFill>
                <a:srgbClr val="C00000"/>
              </a:solidFill>
              <a:latin typeface="Lato" panose="020F0502020204030203" pitchFamily="34" charset="0"/>
            </a:endParaRPr>
          </a:p>
          <a:p>
            <a:pPr marL="285750" indent="-285750">
              <a:buFont typeface="Arial" panose="020B0604020202020204" pitchFamily="34" charset="0"/>
              <a:buChar char="•"/>
            </a:pPr>
            <a:r>
              <a:rPr lang="en-US" dirty="0"/>
              <a:t> It gives the combined information about the precision and recall of a model. This means a high F1-score indicates a high value for both recall and precision.</a:t>
            </a:r>
            <a:endParaRPr lang="en-US" b="1" dirty="0">
              <a:solidFill>
                <a:srgbClr val="C00000"/>
              </a:solidFill>
              <a:latin typeface="Lato" panose="020F0502020204030203" pitchFamily="34" charset="0"/>
            </a:endParaRPr>
          </a:p>
          <a:p>
            <a:pPr>
              <a:buFont typeface="Arial" panose="020B0604020202020204" pitchFamily="34" charset="0"/>
              <a:buChar char="•"/>
            </a:pPr>
            <a:endParaRPr lang="en-IN" b="1" dirty="0">
              <a:solidFill>
                <a:srgbClr val="C00000"/>
              </a:solidFill>
              <a:latin typeface="Lato" panose="020F0502020204030203" pitchFamily="34" charset="0"/>
            </a:endParaRPr>
          </a:p>
        </p:txBody>
      </p:sp>
      <p:sp>
        <p:nvSpPr>
          <p:cNvPr id="7" name="TextBox 6"/>
          <p:cNvSpPr txBox="1"/>
          <p:nvPr/>
        </p:nvSpPr>
        <p:spPr>
          <a:xfrm>
            <a:off x="1731818" y="3061855"/>
            <a:ext cx="180109" cy="369332"/>
          </a:xfrm>
          <a:prstGeom prst="rect">
            <a:avLst/>
          </a:prstGeom>
          <a:noFill/>
        </p:spPr>
        <p:txBody>
          <a:bodyPr wrap="square" rtlCol="0">
            <a:spAutoFit/>
          </a:bodyPr>
          <a:lstStyle/>
          <a:p>
            <a:endParaRPr lang="en-IN" dirty="0"/>
          </a:p>
        </p:txBody>
      </p:sp>
      <p:pic>
        <p:nvPicPr>
          <p:cNvPr id="8" name="Picture 7"/>
          <p:cNvPicPr>
            <a:picLocks noChangeAspect="1"/>
          </p:cNvPicPr>
          <p:nvPr/>
        </p:nvPicPr>
        <p:blipFill>
          <a:blip r:embed="rId1"/>
          <a:stretch>
            <a:fillRect/>
          </a:stretch>
        </p:blipFill>
        <p:spPr>
          <a:xfrm>
            <a:off x="3764107" y="3819958"/>
            <a:ext cx="3638550" cy="10191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6088" y="305307"/>
            <a:ext cx="1280415" cy="400110"/>
          </a:xfrm>
          <a:prstGeom prst="rect">
            <a:avLst/>
          </a:prstGeom>
          <a:noFill/>
        </p:spPr>
        <p:txBody>
          <a:bodyPr wrap="none" rtlCol="0">
            <a:spAutoFit/>
          </a:bodyPr>
          <a:lstStyle/>
          <a:p>
            <a:r>
              <a:rPr lang="en-US" sz="2000" dirty="0"/>
              <a:t>Chapter -9</a:t>
            </a:r>
            <a:endParaRPr lang="en-US" sz="2000" dirty="0"/>
          </a:p>
        </p:txBody>
      </p:sp>
      <p:sp>
        <p:nvSpPr>
          <p:cNvPr id="3" name="TextBox 2"/>
          <p:cNvSpPr txBox="1"/>
          <p:nvPr/>
        </p:nvSpPr>
        <p:spPr>
          <a:xfrm>
            <a:off x="3376269" y="705417"/>
            <a:ext cx="5439462" cy="461665"/>
          </a:xfrm>
          <a:prstGeom prst="rect">
            <a:avLst/>
          </a:prstGeom>
          <a:noFill/>
        </p:spPr>
        <p:txBody>
          <a:bodyPr wrap="square">
            <a:spAutoFit/>
          </a:bodyPr>
          <a:lstStyle/>
          <a:p>
            <a:r>
              <a:rPr lang="en-IN" sz="2400" b="1" u="sng" dirty="0">
                <a:effectLst/>
                <a:latin typeface="Calibri" panose="020F0502020204030204" charset="0"/>
                <a:ea typeface="Calibri" panose="020F0502020204030204" charset="0"/>
                <a:cs typeface="Times New Roman" panose="02020603050405020304" charset="0"/>
              </a:rPr>
              <a:t>Model Evolution - Regression</a:t>
            </a:r>
            <a:endParaRPr lang="en-US" sz="2400" b="1" u="sng" dirty="0"/>
          </a:p>
        </p:txBody>
      </p:sp>
      <p:sp>
        <p:nvSpPr>
          <p:cNvPr id="5" name="TextBox 4"/>
          <p:cNvSpPr txBox="1"/>
          <p:nvPr/>
        </p:nvSpPr>
        <p:spPr>
          <a:xfrm>
            <a:off x="1125344" y="1167082"/>
            <a:ext cx="9941312" cy="5078313"/>
          </a:xfrm>
          <a:prstGeom prst="rect">
            <a:avLst/>
          </a:prstGeom>
          <a:noFill/>
        </p:spPr>
        <p:txBody>
          <a:bodyPr wrap="square">
            <a:spAutoFit/>
          </a:bodyPr>
          <a:lstStyle/>
          <a:p>
            <a:endParaRPr lang="en-IN" dirty="0">
              <a:solidFill>
                <a:srgbClr val="C00000"/>
              </a:solidFill>
            </a:endParaRPr>
          </a:p>
          <a:p>
            <a:pPr algn="l"/>
            <a:r>
              <a:rPr lang="en-IN" b="0" i="0" dirty="0">
                <a:solidFill>
                  <a:srgbClr val="FF0000"/>
                </a:solidFill>
                <a:effectLst/>
                <a:latin typeface="Arial" panose="020B0604020202020204" pitchFamily="34" charset="0"/>
              </a:rPr>
              <a:t>What is evaluation in regression?</a:t>
            </a:r>
            <a:endParaRPr lang="en-IN" b="0" i="0" dirty="0">
              <a:solidFill>
                <a:srgbClr val="FF0000"/>
              </a:solidFill>
              <a:effectLst/>
              <a:latin typeface="Arial" panose="020B0604020202020204" pitchFamily="34" charset="0"/>
            </a:endParaRPr>
          </a:p>
          <a:p>
            <a:pPr algn="l"/>
            <a:endParaRPr lang="en-IN" b="0" i="0" dirty="0">
              <a:solidFill>
                <a:srgbClr val="FF0000"/>
              </a:solidFill>
              <a:effectLst/>
              <a:latin typeface="Arial" panose="020B0604020202020204" pitchFamily="34" charset="0"/>
            </a:endParaRPr>
          </a:p>
          <a:p>
            <a:pPr algn="l"/>
            <a:r>
              <a:rPr lang="en-IN" b="0" i="0" dirty="0">
                <a:solidFill>
                  <a:srgbClr val="141414"/>
                </a:solidFill>
                <a:effectLst/>
                <a:latin typeface="proxima-nova"/>
              </a:rPr>
              <a:t>A regression problem is about predicting a quantity. </a:t>
            </a:r>
            <a:r>
              <a:rPr lang="en-IN" b="0" i="0" dirty="0">
                <a:effectLst/>
                <a:latin typeface="Arial" panose="020B0604020202020204" pitchFamily="34" charset="0"/>
              </a:rPr>
              <a:t>Evaluation metrics are </a:t>
            </a:r>
            <a:r>
              <a:rPr lang="en-IN" b="1" i="0" dirty="0">
                <a:effectLst/>
                <a:latin typeface="Arial" panose="020B0604020202020204" pitchFamily="34" charset="0"/>
              </a:rPr>
              <a:t>a measure of how good a model performs and how well it approximates the relationship</a:t>
            </a:r>
            <a:r>
              <a:rPr lang="en-IN" b="0" i="0" dirty="0">
                <a:effectLst/>
                <a:latin typeface="Arial" panose="020B0604020202020204" pitchFamily="34" charset="0"/>
              </a:rPr>
              <a:t>. </a:t>
            </a:r>
            <a:r>
              <a:rPr lang="en-IN" b="0" i="0" dirty="0">
                <a:solidFill>
                  <a:srgbClr val="141414"/>
                </a:solidFill>
                <a:effectLst/>
                <a:latin typeface="proxima-nova"/>
              </a:rPr>
              <a:t>To evaluate how good your regression model is, you can use</a:t>
            </a:r>
            <a:r>
              <a:rPr lang="en-IN" dirty="0">
                <a:solidFill>
                  <a:srgbClr val="141414"/>
                </a:solidFill>
                <a:latin typeface="Arial" panose="020B0604020202020204" pitchFamily="34" charset="0"/>
              </a:rPr>
              <a:t> below metrics.</a:t>
            </a:r>
            <a:endParaRPr lang="en-IN" dirty="0">
              <a:solidFill>
                <a:srgbClr val="141414"/>
              </a:solidFill>
              <a:latin typeface="Arial" panose="020B0604020202020204" pitchFamily="34" charset="0"/>
            </a:endParaRPr>
          </a:p>
          <a:p>
            <a:pPr algn="l"/>
            <a:endParaRPr lang="en-IN" b="0" i="0" dirty="0">
              <a:solidFill>
                <a:srgbClr val="141414"/>
              </a:solidFill>
              <a:effectLst/>
              <a:latin typeface="Arial" panose="020B0604020202020204" pitchFamily="34" charset="0"/>
            </a:endParaRPr>
          </a:p>
          <a:p>
            <a:pPr algn="l"/>
            <a:r>
              <a:rPr lang="en-IN" b="0" i="0" dirty="0">
                <a:solidFill>
                  <a:srgbClr val="FF0000"/>
                </a:solidFill>
                <a:effectLst/>
                <a:latin typeface="proxima-nova"/>
              </a:rPr>
              <a:t>R-squared:</a:t>
            </a:r>
            <a:r>
              <a:rPr lang="en-IN" dirty="0">
                <a:solidFill>
                  <a:srgbClr val="FF0000"/>
                </a:solidFill>
                <a:latin typeface="Arial" panose="020B0604020202020204" pitchFamily="34" charset="0"/>
              </a:rPr>
              <a:t> </a:t>
            </a:r>
            <a:r>
              <a:rPr lang="en-IN" dirty="0">
                <a:solidFill>
                  <a:srgbClr val="141414"/>
                </a:solidFill>
                <a:latin typeface="Arial" panose="020B0604020202020204" pitchFamily="34" charset="0"/>
              </a:rPr>
              <a:t>Indicate </a:t>
            </a:r>
            <a:r>
              <a:rPr lang="en-IN" b="0" i="0" dirty="0">
                <a:solidFill>
                  <a:srgbClr val="141414"/>
                </a:solidFill>
                <a:effectLst/>
                <a:latin typeface="proxima-nova"/>
              </a:rPr>
              <a:t>how many variables compared to the total variables in the predicted model.</a:t>
            </a:r>
            <a:endParaRPr lang="en-IN" b="0" i="0" dirty="0">
              <a:solidFill>
                <a:srgbClr val="141414"/>
              </a:solidFill>
              <a:effectLst/>
              <a:latin typeface="proxima-nova"/>
            </a:endParaRPr>
          </a:p>
          <a:p>
            <a:pPr algn="l"/>
            <a:r>
              <a:rPr lang="en-IN" b="0" i="0" dirty="0">
                <a:solidFill>
                  <a:srgbClr val="FF0000"/>
                </a:solidFill>
                <a:effectLst/>
                <a:latin typeface="proxima-nova"/>
              </a:rPr>
              <a:t>Average error: </a:t>
            </a:r>
            <a:r>
              <a:rPr lang="en-IN" b="0" i="0" dirty="0">
                <a:solidFill>
                  <a:srgbClr val="141414"/>
                </a:solidFill>
                <a:effectLst/>
                <a:latin typeface="proxima-nova"/>
              </a:rPr>
              <a:t>the numerical difference between the predicted value and the actual value.</a:t>
            </a:r>
            <a:endParaRPr lang="en-IN" b="0" i="0" dirty="0">
              <a:solidFill>
                <a:srgbClr val="141414"/>
              </a:solidFill>
              <a:effectLst/>
              <a:latin typeface="proxima-nova"/>
            </a:endParaRPr>
          </a:p>
          <a:p>
            <a:r>
              <a:rPr lang="en-IN" b="0" i="0" dirty="0">
                <a:solidFill>
                  <a:srgbClr val="FF0000"/>
                </a:solidFill>
                <a:effectLst/>
                <a:latin typeface="proxima-nova"/>
              </a:rPr>
              <a:t>Median error:</a:t>
            </a:r>
            <a:r>
              <a:rPr lang="en-IN" b="0" i="0" dirty="0">
                <a:solidFill>
                  <a:srgbClr val="141414"/>
                </a:solidFill>
                <a:effectLst/>
                <a:latin typeface="proxima-nova"/>
              </a:rPr>
              <a:t> the average of all difference between the predicted and the actual values.</a:t>
            </a:r>
            <a:endParaRPr lang="en-IN" b="0" i="0" dirty="0">
              <a:solidFill>
                <a:srgbClr val="141414"/>
              </a:solidFill>
              <a:effectLst/>
              <a:latin typeface="proxima-nova"/>
            </a:endParaRPr>
          </a:p>
          <a:p>
            <a:pPr algn="l"/>
            <a:r>
              <a:rPr lang="en-IN" b="0" i="0" dirty="0">
                <a:solidFill>
                  <a:srgbClr val="FF0000"/>
                </a:solidFill>
                <a:effectLst/>
                <a:latin typeface="proxima-nova"/>
              </a:rPr>
              <a:t>Average absolute error: </a:t>
            </a:r>
            <a:r>
              <a:rPr lang="en-IN" b="0" i="0" dirty="0">
                <a:solidFill>
                  <a:srgbClr val="141414"/>
                </a:solidFill>
                <a:effectLst/>
                <a:latin typeface="proxima-nova"/>
              </a:rPr>
              <a:t>similar to the average error.</a:t>
            </a:r>
            <a:endParaRPr lang="en-IN" b="0" i="0" dirty="0">
              <a:solidFill>
                <a:srgbClr val="141414"/>
              </a:solidFill>
              <a:effectLst/>
              <a:latin typeface="proxima-nova"/>
            </a:endParaRPr>
          </a:p>
          <a:p>
            <a:pPr algn="l"/>
            <a:r>
              <a:rPr lang="en-IN" b="0" i="0" dirty="0">
                <a:solidFill>
                  <a:srgbClr val="FF0000"/>
                </a:solidFill>
                <a:effectLst/>
                <a:latin typeface="proxima-nova"/>
              </a:rPr>
              <a:t>Median absolute error: </a:t>
            </a:r>
            <a:r>
              <a:rPr lang="en-IN" b="0" i="0" dirty="0">
                <a:solidFill>
                  <a:srgbClr val="141414"/>
                </a:solidFill>
                <a:effectLst/>
                <a:latin typeface="proxima-nova"/>
              </a:rPr>
              <a:t>represents the average of the absolute differences between prediction and actual observation.</a:t>
            </a:r>
            <a:endParaRPr lang="en-IN" b="0" i="0" dirty="0">
              <a:effectLst/>
              <a:latin typeface="Arial" panose="020B0604020202020204" pitchFamily="34" charset="0"/>
            </a:endParaRPr>
          </a:p>
          <a:p>
            <a:pPr algn="ctr" fontAlgn="base"/>
            <a:br>
              <a:rPr lang="en-IN" b="0" i="0" dirty="0">
                <a:solidFill>
                  <a:srgbClr val="555555"/>
                </a:solidFill>
                <a:effectLst/>
                <a:latin typeface="Helvetica Neue" panose="02000503000000020004" pitchFamily="2" charset="0"/>
              </a:rPr>
            </a:br>
            <a:endParaRPr lang="en-IN" b="0" i="0" dirty="0">
              <a:solidFill>
                <a:srgbClr val="555555"/>
              </a:solidFill>
              <a:effectLst/>
              <a:latin typeface="Helvetica Neue" panose="02000503000000020004" pitchFamily="2" charset="0"/>
            </a:endParaRPr>
          </a:p>
          <a:p>
            <a:pPr marL="285750" indent="-285750">
              <a:buFont typeface="Arial" panose="020B0604020202020204" pitchFamily="34" charset="0"/>
              <a:buChar char="•"/>
            </a:pPr>
            <a:endParaRPr lang="en-IN" b="0" i="0" dirty="0">
              <a:solidFill>
                <a:srgbClr val="555555"/>
              </a:solidFill>
              <a:effectLst/>
              <a:latin typeface="Helvetica Neue" panose="02000503000000020004" pitchFamily="2" charset="0"/>
            </a:endParaRPr>
          </a:p>
          <a:p>
            <a:pPr marL="285750" indent="-285750">
              <a:buFont typeface="Arial" panose="020B0604020202020204" pitchFamily="34" charset="0"/>
              <a:buChar char="•"/>
            </a:pPr>
            <a:endParaRPr lang="en-IN" dirty="0">
              <a:solidFill>
                <a:srgbClr val="555555"/>
              </a:solidFill>
              <a:latin typeface="Helvetica Neue" panose="02000503000000020004" pitchFamily="2" charset="0"/>
            </a:endParaRPr>
          </a:p>
          <a:p>
            <a:pPr marL="285750" indent="-285750">
              <a:buFont typeface="Arial" panose="020B0604020202020204" pitchFamily="34" charset="0"/>
              <a:buChar char="•"/>
            </a:pPr>
            <a:endParaRPr lang="en-US" dirty="0">
              <a:solidFill>
                <a:srgbClr val="C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643" y="1253014"/>
            <a:ext cx="10057514" cy="3970318"/>
          </a:xfrm>
          <a:prstGeom prst="rect">
            <a:avLst/>
          </a:prstGeom>
          <a:noFill/>
        </p:spPr>
        <p:txBody>
          <a:bodyPr wrap="square">
            <a:spAutoFit/>
          </a:bodyPr>
          <a:lstStyle/>
          <a:p>
            <a:r>
              <a:rPr lang="en-IN" dirty="0"/>
              <a:t>The answer is, in one word, algorithms.</a:t>
            </a:r>
            <a:endParaRPr lang="en-IN" dirty="0"/>
          </a:p>
          <a:p>
            <a:endParaRPr lang="en-IN" dirty="0"/>
          </a:p>
          <a:p>
            <a:r>
              <a:rPr lang="en-IN" dirty="0"/>
              <a:t>Machine learning is, more or less, a way for computers to learn things without being specifically programmed. But how does that actually happen?</a:t>
            </a:r>
            <a:endParaRPr lang="en-IN" dirty="0"/>
          </a:p>
          <a:p>
            <a:endParaRPr lang="en-IN" dirty="0"/>
          </a:p>
          <a:p>
            <a:r>
              <a:rPr lang="en-IN" dirty="0"/>
              <a:t>Algorithms are sets of rules that a computer is able to follow. </a:t>
            </a:r>
            <a:endParaRPr lang="en-IN" dirty="0"/>
          </a:p>
          <a:p>
            <a:r>
              <a:rPr lang="en-IN" dirty="0"/>
              <a:t>Think about how you learned to do long division -- maybe you</a:t>
            </a:r>
            <a:endParaRPr lang="en-IN" dirty="0"/>
          </a:p>
          <a:p>
            <a:r>
              <a:rPr lang="en-IN" dirty="0"/>
              <a:t>learned to take the denominator and divide it into the first digits </a:t>
            </a:r>
            <a:endParaRPr lang="en-IN" dirty="0"/>
          </a:p>
          <a:p>
            <a:r>
              <a:rPr lang="en-IN" dirty="0"/>
              <a:t>of the numerator, then subtracting the subtotal and continuing </a:t>
            </a:r>
            <a:endParaRPr lang="en-IN" dirty="0"/>
          </a:p>
          <a:p>
            <a:r>
              <a:rPr lang="en-IN" dirty="0"/>
              <a:t>with the next digits until you were left with a remainder.</a:t>
            </a:r>
            <a:endParaRPr lang="en-IN" dirty="0"/>
          </a:p>
          <a:p>
            <a:endParaRPr lang="en-IN" dirty="0"/>
          </a:p>
          <a:p>
            <a:r>
              <a:rPr lang="en-IN" dirty="0"/>
              <a:t>Well, that’s an algorithm, and it’s the sort of thing we can program </a:t>
            </a:r>
            <a:endParaRPr lang="en-IN" dirty="0"/>
          </a:p>
          <a:p>
            <a:r>
              <a:rPr lang="en-IN" dirty="0"/>
              <a:t>into a computer, which can perform these sorts of calculations much, </a:t>
            </a:r>
            <a:endParaRPr lang="en-IN" dirty="0"/>
          </a:p>
          <a:p>
            <a:r>
              <a:rPr lang="en-IN" dirty="0"/>
              <a:t>much faster than we can.</a:t>
            </a:r>
            <a:endParaRPr lang="en-US" dirty="0"/>
          </a:p>
        </p:txBody>
      </p:sp>
      <p:sp>
        <p:nvSpPr>
          <p:cNvPr id="6" name="TextBox 5"/>
          <p:cNvSpPr txBox="1"/>
          <p:nvPr/>
        </p:nvSpPr>
        <p:spPr>
          <a:xfrm>
            <a:off x="3541528" y="432082"/>
            <a:ext cx="5538677" cy="523220"/>
          </a:xfrm>
          <a:prstGeom prst="rect">
            <a:avLst/>
          </a:prstGeom>
          <a:noFill/>
        </p:spPr>
        <p:txBody>
          <a:bodyPr wrap="square">
            <a:spAutoFit/>
          </a:bodyPr>
          <a:lstStyle/>
          <a:p>
            <a:r>
              <a:rPr lang="en-US" sz="2800" b="1" u="sng" dirty="0"/>
              <a:t>What is Machine Learning</a:t>
            </a:r>
            <a:endParaRPr lang="en-US" sz="2800" b="1" u="sng" dirty="0"/>
          </a:p>
        </p:txBody>
      </p:sp>
      <p:sp>
        <p:nvSpPr>
          <p:cNvPr id="2" name="TextBox 1"/>
          <p:cNvSpPr txBox="1"/>
          <p:nvPr/>
        </p:nvSpPr>
        <p:spPr>
          <a:xfrm>
            <a:off x="4815585" y="31972"/>
            <a:ext cx="1280415" cy="400110"/>
          </a:xfrm>
          <a:prstGeom prst="rect">
            <a:avLst/>
          </a:prstGeom>
          <a:noFill/>
        </p:spPr>
        <p:txBody>
          <a:bodyPr wrap="none" rtlCol="0">
            <a:spAutoFit/>
          </a:bodyPr>
          <a:lstStyle/>
          <a:p>
            <a:r>
              <a:rPr lang="en-US" sz="2000" dirty="0"/>
              <a:t>Chapter -1</a:t>
            </a:r>
            <a:endParaRPr lang="en-US" sz="2000" dirty="0"/>
          </a:p>
        </p:txBody>
      </p:sp>
      <p:pic>
        <p:nvPicPr>
          <p:cNvPr id="5" name="Picture 4"/>
          <p:cNvPicPr>
            <a:picLocks noChangeAspect="1"/>
          </p:cNvPicPr>
          <p:nvPr/>
        </p:nvPicPr>
        <p:blipFill>
          <a:blip r:embed="rId1"/>
          <a:stretch>
            <a:fillRect/>
          </a:stretch>
        </p:blipFill>
        <p:spPr>
          <a:xfrm>
            <a:off x="8138042" y="2247014"/>
            <a:ext cx="2997200" cy="441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47773" y="1253014"/>
            <a:ext cx="9953404" cy="923330"/>
          </a:xfrm>
          <a:prstGeom prst="rect">
            <a:avLst/>
          </a:prstGeom>
          <a:noFill/>
        </p:spPr>
        <p:txBody>
          <a:bodyPr wrap="square">
            <a:spAutoFit/>
          </a:bodyPr>
          <a:lstStyle/>
          <a:p>
            <a:r>
              <a:rPr lang="en-IN" dirty="0"/>
              <a:t>In machine learning, our goal is either prediction or clustering. Prediction is a process where, from a set of input variables, we estimate the value of an output variable. For example, using a set of characteristics of a house, we can predict its sale price. Prediction problems are divided into two main categories:</a:t>
            </a:r>
            <a:endParaRPr lang="en-US" dirty="0"/>
          </a:p>
        </p:txBody>
      </p:sp>
      <p:sp>
        <p:nvSpPr>
          <p:cNvPr id="6" name="TextBox 5"/>
          <p:cNvSpPr txBox="1"/>
          <p:nvPr/>
        </p:nvSpPr>
        <p:spPr>
          <a:xfrm>
            <a:off x="2796364" y="432082"/>
            <a:ext cx="6283842" cy="523220"/>
          </a:xfrm>
          <a:prstGeom prst="rect">
            <a:avLst/>
          </a:prstGeom>
          <a:noFill/>
        </p:spPr>
        <p:txBody>
          <a:bodyPr wrap="square">
            <a:spAutoFit/>
          </a:bodyPr>
          <a:lstStyle/>
          <a:p>
            <a:r>
              <a:rPr lang="en-IN" sz="2800" b="1" u="sng" dirty="0"/>
              <a:t>What does machine learning look like?</a:t>
            </a:r>
            <a:endParaRPr lang="en-US" sz="2800" b="1" u="sng" dirty="0"/>
          </a:p>
        </p:txBody>
      </p:sp>
      <p:sp>
        <p:nvSpPr>
          <p:cNvPr id="2" name="TextBox 1"/>
          <p:cNvSpPr txBox="1"/>
          <p:nvPr/>
        </p:nvSpPr>
        <p:spPr>
          <a:xfrm>
            <a:off x="4815585" y="31972"/>
            <a:ext cx="1280415" cy="400110"/>
          </a:xfrm>
          <a:prstGeom prst="rect">
            <a:avLst/>
          </a:prstGeom>
          <a:noFill/>
        </p:spPr>
        <p:txBody>
          <a:bodyPr wrap="none" rtlCol="0">
            <a:spAutoFit/>
          </a:bodyPr>
          <a:lstStyle/>
          <a:p>
            <a:r>
              <a:rPr lang="en-US" sz="2000" dirty="0"/>
              <a:t>Chapter -1</a:t>
            </a:r>
            <a:endParaRPr lang="en-US" sz="2000" dirty="0"/>
          </a:p>
        </p:txBody>
      </p:sp>
      <p:pic>
        <p:nvPicPr>
          <p:cNvPr id="7" name="Picture 6"/>
          <p:cNvPicPr>
            <a:picLocks noChangeAspect="1"/>
          </p:cNvPicPr>
          <p:nvPr/>
        </p:nvPicPr>
        <p:blipFill>
          <a:blip r:embed="rId1"/>
          <a:stretch>
            <a:fillRect/>
          </a:stretch>
        </p:blipFill>
        <p:spPr>
          <a:xfrm>
            <a:off x="947773" y="2474056"/>
            <a:ext cx="10031534" cy="33206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76818" y="602203"/>
            <a:ext cx="9238364" cy="523220"/>
          </a:xfrm>
          <a:prstGeom prst="rect">
            <a:avLst/>
          </a:prstGeom>
          <a:noFill/>
        </p:spPr>
        <p:txBody>
          <a:bodyPr wrap="square">
            <a:spAutoFit/>
          </a:bodyPr>
          <a:lstStyle/>
          <a:p>
            <a:r>
              <a:rPr lang="en-IN" sz="2800" dirty="0"/>
              <a:t>	Fundamental Terms For Machine Learning.</a:t>
            </a:r>
            <a:endParaRPr lang="en-US" sz="2800" b="1" u="sng" dirty="0"/>
          </a:p>
        </p:txBody>
      </p:sp>
      <p:sp>
        <p:nvSpPr>
          <p:cNvPr id="2" name="TextBox 1"/>
          <p:cNvSpPr txBox="1"/>
          <p:nvPr/>
        </p:nvSpPr>
        <p:spPr>
          <a:xfrm>
            <a:off x="4815585" y="31972"/>
            <a:ext cx="1280415" cy="400110"/>
          </a:xfrm>
          <a:prstGeom prst="rect">
            <a:avLst/>
          </a:prstGeom>
          <a:noFill/>
        </p:spPr>
        <p:txBody>
          <a:bodyPr wrap="none" rtlCol="0">
            <a:spAutoFit/>
          </a:bodyPr>
          <a:lstStyle/>
          <a:p>
            <a:r>
              <a:rPr lang="en-US" sz="2000" dirty="0"/>
              <a:t>Chapter -2</a:t>
            </a:r>
            <a:endParaRPr lang="en-US" sz="2000" dirty="0"/>
          </a:p>
        </p:txBody>
      </p:sp>
      <p:pic>
        <p:nvPicPr>
          <p:cNvPr id="5" name="Picture 4"/>
          <p:cNvPicPr>
            <a:picLocks noChangeAspect="1"/>
          </p:cNvPicPr>
          <p:nvPr/>
        </p:nvPicPr>
        <p:blipFill>
          <a:blip r:embed="rId1"/>
          <a:stretch>
            <a:fillRect/>
          </a:stretch>
        </p:blipFill>
        <p:spPr>
          <a:xfrm>
            <a:off x="845437" y="1962002"/>
            <a:ext cx="9969500" cy="3784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77093" y="0"/>
            <a:ext cx="1280415" cy="400110"/>
          </a:xfrm>
          <a:prstGeom prst="rect">
            <a:avLst/>
          </a:prstGeom>
          <a:noFill/>
        </p:spPr>
        <p:txBody>
          <a:bodyPr wrap="none" rtlCol="0">
            <a:spAutoFit/>
          </a:bodyPr>
          <a:lstStyle/>
          <a:p>
            <a:r>
              <a:rPr lang="en-US" sz="2000" dirty="0"/>
              <a:t>Chapter -2</a:t>
            </a:r>
            <a:endParaRPr lang="en-US" sz="2000" dirty="0"/>
          </a:p>
        </p:txBody>
      </p:sp>
      <p:pic>
        <p:nvPicPr>
          <p:cNvPr id="4" name="Picture 3"/>
          <p:cNvPicPr>
            <a:picLocks noChangeAspect="1"/>
          </p:cNvPicPr>
          <p:nvPr/>
        </p:nvPicPr>
        <p:blipFill>
          <a:blip r:embed="rId1"/>
          <a:stretch>
            <a:fillRect/>
          </a:stretch>
        </p:blipFill>
        <p:spPr>
          <a:xfrm>
            <a:off x="956193" y="527775"/>
            <a:ext cx="10043085" cy="61452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77093" y="0"/>
            <a:ext cx="1280415" cy="400110"/>
          </a:xfrm>
          <a:prstGeom prst="rect">
            <a:avLst/>
          </a:prstGeom>
          <a:noFill/>
        </p:spPr>
        <p:txBody>
          <a:bodyPr wrap="none" rtlCol="0">
            <a:spAutoFit/>
          </a:bodyPr>
          <a:lstStyle/>
          <a:p>
            <a:r>
              <a:rPr lang="en-US" sz="2000" dirty="0"/>
              <a:t>Chapter -3</a:t>
            </a:r>
            <a:endParaRPr lang="en-US" sz="2000" dirty="0"/>
          </a:p>
        </p:txBody>
      </p:sp>
      <p:sp>
        <p:nvSpPr>
          <p:cNvPr id="3" name="TextBox 2"/>
          <p:cNvSpPr txBox="1"/>
          <p:nvPr/>
        </p:nvSpPr>
        <p:spPr>
          <a:xfrm>
            <a:off x="1745362" y="400110"/>
            <a:ext cx="8143875" cy="923330"/>
          </a:xfrm>
          <a:prstGeom prst="rect">
            <a:avLst/>
          </a:prstGeom>
          <a:noFill/>
        </p:spPr>
        <p:txBody>
          <a:bodyPr wrap="square">
            <a:spAutoFit/>
          </a:bodyPr>
          <a:lstStyle/>
          <a:p>
            <a:r>
              <a:rPr lang="en-US" sz="3600" b="1" dirty="0"/>
              <a:t>	     </a:t>
            </a:r>
            <a:r>
              <a:rPr lang="en-US" sz="3600" b="1" u="sng" dirty="0"/>
              <a:t>Types of Machine Learning</a:t>
            </a:r>
            <a:endParaRPr lang="en-US" sz="3600" b="1" u="sng" dirty="0"/>
          </a:p>
          <a:p>
            <a:r>
              <a:rPr lang="en-US" dirty="0"/>
              <a:t> </a:t>
            </a:r>
            <a:endParaRPr lang="en-US" dirty="0"/>
          </a:p>
        </p:txBody>
      </p:sp>
      <p:graphicFrame>
        <p:nvGraphicFramePr>
          <p:cNvPr id="25" name="Diagram 24"/>
          <p:cNvGraphicFramePr/>
          <p:nvPr/>
        </p:nvGraphicFramePr>
        <p:xfrm>
          <a:off x="1798079" y="786810"/>
          <a:ext cx="8648559" cy="56710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97302" y="0"/>
            <a:ext cx="1280415" cy="400110"/>
          </a:xfrm>
          <a:prstGeom prst="rect">
            <a:avLst/>
          </a:prstGeom>
          <a:noFill/>
        </p:spPr>
        <p:txBody>
          <a:bodyPr wrap="none" rtlCol="0">
            <a:spAutoFit/>
          </a:bodyPr>
          <a:lstStyle/>
          <a:p>
            <a:r>
              <a:rPr lang="en-US" sz="2000" dirty="0"/>
              <a:t>Chapter -3</a:t>
            </a:r>
            <a:endParaRPr lang="en-US" sz="2000" dirty="0"/>
          </a:p>
        </p:txBody>
      </p:sp>
      <p:sp>
        <p:nvSpPr>
          <p:cNvPr id="3" name="TextBox 2"/>
          <p:cNvSpPr txBox="1"/>
          <p:nvPr/>
        </p:nvSpPr>
        <p:spPr>
          <a:xfrm>
            <a:off x="2573079" y="400110"/>
            <a:ext cx="4848447" cy="523220"/>
          </a:xfrm>
          <a:prstGeom prst="rect">
            <a:avLst/>
          </a:prstGeom>
          <a:noFill/>
        </p:spPr>
        <p:txBody>
          <a:bodyPr wrap="square">
            <a:spAutoFit/>
          </a:bodyPr>
          <a:lstStyle/>
          <a:p>
            <a:r>
              <a:rPr lang="en-US" sz="2800" b="1" dirty="0"/>
              <a:t>	     </a:t>
            </a:r>
            <a:r>
              <a:rPr lang="en-US" sz="2800" b="1" u="sng" dirty="0"/>
              <a:t>Supervised Learning</a:t>
            </a:r>
            <a:endParaRPr lang="en-US" sz="2800" b="1" u="sng" dirty="0"/>
          </a:p>
        </p:txBody>
      </p:sp>
      <p:sp>
        <p:nvSpPr>
          <p:cNvPr id="7" name="TextBox 6"/>
          <p:cNvSpPr txBox="1"/>
          <p:nvPr/>
        </p:nvSpPr>
        <p:spPr>
          <a:xfrm>
            <a:off x="1060154" y="1454957"/>
            <a:ext cx="10071691" cy="3693319"/>
          </a:xfrm>
          <a:prstGeom prst="rect">
            <a:avLst/>
          </a:prstGeom>
          <a:noFill/>
        </p:spPr>
        <p:txBody>
          <a:bodyPr wrap="square">
            <a:spAutoFit/>
          </a:bodyPr>
          <a:lstStyle/>
          <a:p>
            <a:r>
              <a:rPr lang="en-IN" dirty="0"/>
              <a:t>Supervised learning, also known as supervised machine learning, is a subcategory of machine learning artificial intelligence. It is defined by its use of </a:t>
            </a:r>
            <a:r>
              <a:rPr lang="en-IN" dirty="0" err="1"/>
              <a:t>labeled</a:t>
            </a:r>
            <a:r>
              <a:rPr lang="en-IN" dirty="0"/>
              <a:t> datasets to train algorithms that to classify data or pre outcomes accurately.</a:t>
            </a:r>
            <a:endParaRPr lang="en-IN" dirty="0"/>
          </a:p>
          <a:p>
            <a:endParaRPr lang="en-IN" dirty="0"/>
          </a:p>
          <a:p>
            <a:r>
              <a:rPr lang="en-IN" dirty="0"/>
              <a:t>One practical example of supervised learning problems is predicting house prices. How is this achieved? First, need data about the houses: square footage, number of rooms, features, whether a house has a garden or not, so on. We then need to know the prices of these houses, i.e. the corresponding labels</a:t>
            </a:r>
            <a:endParaRPr lang="en-IN" dirty="0"/>
          </a:p>
          <a:p>
            <a:endParaRPr lang="en-IN" dirty="0"/>
          </a:p>
          <a:p>
            <a:r>
              <a:rPr lang="en-IN" dirty="0"/>
              <a:t>The goal of supervised learning is to build an artificial system that can learn the mapping between the input the output, and can predict the output of the system given new inputs.</a:t>
            </a:r>
            <a:endParaRPr lang="en-IN" dirty="0"/>
          </a:p>
          <a:p>
            <a:endParaRPr lang="en-IN" dirty="0"/>
          </a:p>
          <a:p>
            <a:r>
              <a:rPr lang="en-IN" dirty="0"/>
              <a:t>learning from </a:t>
            </a:r>
            <a:r>
              <a:rPr lang="en-IN" dirty="0" err="1"/>
              <a:t>labeled</a:t>
            </a:r>
            <a:r>
              <a:rPr lang="en-IN" dirty="0"/>
              <a:t> training data (i.e., inputs that also contain the desired outputs or targets; basically, “examples what we want to predict).</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97302" y="0"/>
            <a:ext cx="1280415" cy="400110"/>
          </a:xfrm>
          <a:prstGeom prst="rect">
            <a:avLst/>
          </a:prstGeom>
          <a:noFill/>
        </p:spPr>
        <p:txBody>
          <a:bodyPr wrap="none" rtlCol="0">
            <a:spAutoFit/>
          </a:bodyPr>
          <a:lstStyle/>
          <a:p>
            <a:r>
              <a:rPr lang="en-US" sz="2000" dirty="0"/>
              <a:t>Chapter -3</a:t>
            </a:r>
            <a:endParaRPr lang="en-US" sz="2000" dirty="0"/>
          </a:p>
        </p:txBody>
      </p:sp>
      <p:sp>
        <p:nvSpPr>
          <p:cNvPr id="3" name="TextBox 2"/>
          <p:cNvSpPr txBox="1"/>
          <p:nvPr/>
        </p:nvSpPr>
        <p:spPr>
          <a:xfrm>
            <a:off x="2892055" y="400110"/>
            <a:ext cx="4848447" cy="523220"/>
          </a:xfrm>
          <a:prstGeom prst="rect">
            <a:avLst/>
          </a:prstGeom>
          <a:noFill/>
        </p:spPr>
        <p:txBody>
          <a:bodyPr wrap="square">
            <a:spAutoFit/>
          </a:bodyPr>
          <a:lstStyle/>
          <a:p>
            <a:r>
              <a:rPr lang="en-US" sz="2800" b="1" dirty="0"/>
              <a:t>	     </a:t>
            </a:r>
            <a:r>
              <a:rPr lang="en-US" sz="2800" b="1" u="sng" dirty="0"/>
              <a:t>Supervised Learning</a:t>
            </a:r>
            <a:endParaRPr lang="en-US" sz="2800" b="1" u="sng" dirty="0"/>
          </a:p>
        </p:txBody>
      </p:sp>
      <p:sp>
        <p:nvSpPr>
          <p:cNvPr id="11" name="TextBox 10"/>
          <p:cNvSpPr txBox="1"/>
          <p:nvPr/>
        </p:nvSpPr>
        <p:spPr>
          <a:xfrm>
            <a:off x="1311349" y="5685918"/>
            <a:ext cx="4465232" cy="523220"/>
          </a:xfrm>
          <a:prstGeom prst="rect">
            <a:avLst/>
          </a:prstGeom>
          <a:noFill/>
        </p:spPr>
        <p:txBody>
          <a:bodyPr wrap="square">
            <a:spAutoFit/>
          </a:bodyPr>
          <a:lstStyle/>
          <a:p>
            <a:r>
              <a:rPr lang="en-IN" sz="1400" dirty="0"/>
              <a:t>Figure : Illustration of a binary classification problem (plus, minus) and two feature variable (x1and x2).</a:t>
            </a:r>
            <a:endParaRPr lang="en-US" sz="1400" dirty="0"/>
          </a:p>
        </p:txBody>
      </p:sp>
      <p:sp>
        <p:nvSpPr>
          <p:cNvPr id="5" name="TextBox 4"/>
          <p:cNvSpPr txBox="1"/>
          <p:nvPr/>
        </p:nvSpPr>
        <p:spPr>
          <a:xfrm>
            <a:off x="6032204" y="5685918"/>
            <a:ext cx="4848447" cy="738664"/>
          </a:xfrm>
          <a:prstGeom prst="rect">
            <a:avLst/>
          </a:prstGeom>
          <a:noFill/>
        </p:spPr>
        <p:txBody>
          <a:bodyPr wrap="square">
            <a:spAutoFit/>
          </a:bodyPr>
          <a:lstStyle/>
          <a:p>
            <a:r>
              <a:rPr lang="en-IN" sz="1400" dirty="0"/>
              <a:t>Figure : Illustration of a linear regression model with one feature variable (x1) and the target variable y. The dashed-line indica the functional form of the linear regression model.</a:t>
            </a:r>
            <a:endParaRPr lang="en-US" sz="1400" dirty="0"/>
          </a:p>
        </p:txBody>
      </p:sp>
      <p:pic>
        <p:nvPicPr>
          <p:cNvPr id="6" name="Picture 5"/>
          <p:cNvPicPr>
            <a:picLocks noChangeAspect="1"/>
          </p:cNvPicPr>
          <p:nvPr/>
        </p:nvPicPr>
        <p:blipFill>
          <a:blip r:embed="rId1"/>
          <a:stretch>
            <a:fillRect/>
          </a:stretch>
        </p:blipFill>
        <p:spPr>
          <a:xfrm>
            <a:off x="1492915" y="1976179"/>
            <a:ext cx="4102100" cy="3479800"/>
          </a:xfrm>
          <a:prstGeom prst="rect">
            <a:avLst/>
          </a:prstGeom>
        </p:spPr>
      </p:pic>
      <p:pic>
        <p:nvPicPr>
          <p:cNvPr id="9" name="Picture 8"/>
          <p:cNvPicPr>
            <a:picLocks noChangeAspect="1"/>
          </p:cNvPicPr>
          <p:nvPr/>
        </p:nvPicPr>
        <p:blipFill>
          <a:blip r:embed="rId2"/>
          <a:stretch>
            <a:fillRect/>
          </a:stretch>
        </p:blipFill>
        <p:spPr>
          <a:xfrm>
            <a:off x="6277717" y="1901749"/>
            <a:ext cx="4161122" cy="3438000"/>
          </a:xfrm>
          <a:prstGeom prst="rect">
            <a:avLst/>
          </a:prstGeom>
        </p:spPr>
      </p:pic>
      <p:sp>
        <p:nvSpPr>
          <p:cNvPr id="19" name="Rectangle 18"/>
          <p:cNvSpPr/>
          <p:nvPr/>
        </p:nvSpPr>
        <p:spPr>
          <a:xfrm>
            <a:off x="5774257" y="1532417"/>
            <a:ext cx="181566" cy="4522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12655</Words>
  <Application>WPS Presentation</Application>
  <PresentationFormat>Widescreen</PresentationFormat>
  <Paragraphs>374</Paragraphs>
  <Slides>27</Slides>
  <Notes>1</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27</vt:i4>
      </vt:variant>
    </vt:vector>
  </HeadingPairs>
  <TitlesOfParts>
    <vt:vector size="51" baseType="lpstr">
      <vt:lpstr>Arial</vt:lpstr>
      <vt:lpstr>SimSun</vt:lpstr>
      <vt:lpstr>Wingdings</vt:lpstr>
      <vt:lpstr>Verdana</vt:lpstr>
      <vt:lpstr>urw-din</vt:lpstr>
      <vt:lpstr>Segoe Print</vt:lpstr>
      <vt:lpstr>Microsoft YaHei</vt:lpstr>
      <vt:lpstr>Arial Unicode MS</vt:lpstr>
      <vt:lpstr>Calibri Light</vt:lpstr>
      <vt:lpstr>Calibri</vt:lpstr>
      <vt:lpstr>inter-regular</vt:lpstr>
      <vt:lpstr>Roboto</vt:lpstr>
      <vt:lpstr>Times New Roman</vt:lpstr>
      <vt:lpstr>Helvetica</vt:lpstr>
      <vt:lpstr>Nunito</vt:lpstr>
      <vt:lpstr>Heebo</vt:lpstr>
      <vt:lpstr>Heebo</vt:lpstr>
      <vt:lpstr>Inter</vt:lpstr>
      <vt:lpstr>Lato</vt:lpstr>
      <vt:lpstr>sohne</vt:lpstr>
      <vt:lpstr>inherit</vt:lpstr>
      <vt:lpstr>Helvetica Neue</vt:lpstr>
      <vt:lpstr>proxima-nova</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Komal Saini</dc:creator>
  <cp:lastModifiedBy>Helly</cp:lastModifiedBy>
  <cp:revision>14</cp:revision>
  <dcterms:created xsi:type="dcterms:W3CDTF">2022-10-13T06:36:00Z</dcterms:created>
  <dcterms:modified xsi:type="dcterms:W3CDTF">2024-01-29T09:31:50Z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C77B6271B6FB493490DCD7B31EA4793D_12</vt:lpwstr>
  </property>
  <property fmtid="{D5CDD505-2E9C-101B-9397-08002B2CF9AE}" pid="3" name="KSOProductBuildVer">
    <vt:lpwstr>1033-12.2.0.13431</vt:lpwstr>
  </property>
</Properties>
</file>